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07" r:id="rId2"/>
    <p:sldId id="257" r:id="rId3"/>
    <p:sldId id="291" r:id="rId4"/>
    <p:sldId id="258" r:id="rId5"/>
    <p:sldId id="292" r:id="rId6"/>
    <p:sldId id="259" r:id="rId7"/>
    <p:sldId id="261" r:id="rId8"/>
    <p:sldId id="29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16" r:id="rId18"/>
    <p:sldId id="317" r:id="rId19"/>
    <p:sldId id="294" r:id="rId20"/>
    <p:sldId id="270" r:id="rId21"/>
    <p:sldId id="309" r:id="rId22"/>
    <p:sldId id="260" r:id="rId23"/>
    <p:sldId id="299" r:id="rId24"/>
    <p:sldId id="298" r:id="rId25"/>
    <p:sldId id="272" r:id="rId26"/>
    <p:sldId id="319" r:id="rId27"/>
    <p:sldId id="320" r:id="rId28"/>
    <p:sldId id="323" r:id="rId29"/>
    <p:sldId id="322" r:id="rId30"/>
    <p:sldId id="321" r:id="rId31"/>
    <p:sldId id="324" r:id="rId32"/>
    <p:sldId id="325" r:id="rId33"/>
    <p:sldId id="311" r:id="rId34"/>
    <p:sldId id="274" r:id="rId35"/>
    <p:sldId id="315" r:id="rId36"/>
    <p:sldId id="312" r:id="rId37"/>
    <p:sldId id="303" r:id="rId38"/>
    <p:sldId id="275" r:id="rId39"/>
    <p:sldId id="276" r:id="rId40"/>
    <p:sldId id="277" r:id="rId41"/>
    <p:sldId id="278" r:id="rId42"/>
    <p:sldId id="313" r:id="rId43"/>
    <p:sldId id="280" r:id="rId44"/>
    <p:sldId id="281" r:id="rId45"/>
    <p:sldId id="283" r:id="rId46"/>
    <p:sldId id="282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326" r:id="rId55"/>
    <p:sldId id="296" r:id="rId56"/>
    <p:sldId id="295" r:id="rId57"/>
    <p:sldId id="27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 autoAdjust="0"/>
    <p:restoredTop sz="94689"/>
  </p:normalViewPr>
  <p:slideViewPr>
    <p:cSldViewPr snapToGrid="0">
      <p:cViewPr varScale="1">
        <p:scale>
          <a:sx n="124" d="100"/>
          <a:sy n="124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55C8E-7FFD-4A68-BC58-D653C1854EDA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4F058-97CD-46EF-A740-A41237E68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0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4302-2966-9A0D-5F53-9458C15C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DAA62-DAB2-3383-CA28-2EBB7FEE4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125BD-8E71-DAAE-10F4-0AF43F018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AEC98-E9B8-807A-FE8F-A34496764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F058-97CD-46EF-A740-A41237E68A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4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F058-97CD-46EF-A740-A41237E68A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7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8FDFF-9967-E0BB-5184-7FB3CFC1D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A3F34-10E2-E96E-DB05-3B770DE8F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3319-37E3-B252-7C55-B57EB0A79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2E0B2-CBEE-13E2-313C-D8160C616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F058-97CD-46EF-A740-A41237E68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2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38E8-ADB1-6F20-61FE-B0F385826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21369-ABD5-51AF-B5DD-BBA591F86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26891-5D81-7BEA-AEF3-F8D2DBBA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2AE7B-3C16-F5BE-3EA6-9D1AC0E6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03553-253D-4B69-C1E5-BE799795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02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2F32-5C80-CF2E-9F61-C2043EA4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4AD03-A745-3FB1-C34A-CFFF2DF54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63104-CD1F-29BA-F3B7-58669C67D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2D76E-FEDE-CDD9-B90D-25038EAF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821CC-947F-7101-E038-373DF88F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6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61480-ECEB-9866-F744-2CE60596B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307D8-B8C3-EF0C-7816-692C2206E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73155-AEE0-E44B-BC5E-548015E4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96579-F05D-6D8C-6C9D-F7623438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0155-D6DA-CD68-5381-B240AC07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6463-C351-B6B1-2026-2AA76AF1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356E-C551-1372-279E-277AC51A2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722D9-397A-BC08-CEFA-D58CAE0BF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F3D7E-7B2F-8751-C0DE-AB9A9CBB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3587-540C-EBFA-FF46-46839F9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0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07D0-07E9-DD8E-2FCA-CCB88552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37CC7-9ECA-7B8F-4BF8-9A9DB8726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907FD-4F1A-38A2-0133-8F45F364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119B5-3733-0A6A-651B-16193E2E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6D4E-D631-C2A2-19AA-02BA5B0C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7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9C66-48DA-BF8E-530A-28D50BF4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1454-AD86-8580-12DE-19445DA61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650E0-B1FA-DE5E-2674-5C5508E4C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0B5F8-1CF4-4B8A-92F1-1FA364130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5DF4E-3AAF-511F-4E56-08DF4553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64B8C-D21B-8C7F-5BBB-78CF9AEC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51D7-89B9-D3D2-6422-32E4CC9F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74BED-6C9B-230D-3F51-F2C19C321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3C5F6-6C20-AF3F-77C0-3044B1A46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ED8275-82FF-0ED1-4FF5-3F372FF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04384-6F76-5686-9DA0-4E7644B99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3265E-A3D7-541A-0F1E-F1D0D029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AC271-9F06-66F6-6B9B-217C3DC3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18EF3-B1D2-1E95-1D21-76628777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2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EA55-3BC5-637A-7CFC-EBD8AF29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20AE50-2628-235E-3246-056FC135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804DE-5C11-7FC5-F168-5170144B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C8E44-7FCD-DEEB-00EF-AEA3D9AE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2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75B07-7841-D86C-C3DE-60261A73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CF7A8-00D8-F7CB-4764-A11137D8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50E00-5461-4FC5-925B-41754444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8EE6-72F6-21F0-B80E-00629501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D58E3-518E-AF7F-A4D7-B64DF000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F4D4C-1B30-51C1-9549-0536153D9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3048B-7481-ACD1-287F-45B0F298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C576E-48BC-7126-AD25-9FD27DC2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2B1E8-3FC9-F078-109B-068EF919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05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502A-FF74-0724-62C0-487681B9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8E0DB-A135-6C03-A843-A690161BE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6F0B5-67DD-0D19-A369-09361158D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20CC0-4FE9-3979-E0F5-B0617288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A1ED2-B6FF-A12C-4E1C-1C87FB9E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6338C-756D-1BC7-34B4-5E4E9116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7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47A06-6F84-9A23-E1B6-EE09B47E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380FC-2A30-6F04-75E6-BF929599F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A2A7-32B0-4A1D-62C6-F3DED9475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84D4CC-2E99-459E-B05C-6EBBCDBDB419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E892D-8097-6C85-BF5A-BFAF5E7F1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F383B-0962-4039-4DAF-0C267C611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0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kbharti.github.io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2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51.png"/><Relationship Id="rId5" Type="http://schemas.openxmlformats.org/officeDocument/2006/relationships/image" Target="../media/image410.png"/><Relationship Id="rId10" Type="http://schemas.openxmlformats.org/officeDocument/2006/relationships/image" Target="../media/image50.png"/><Relationship Id="rId4" Type="http://schemas.openxmlformats.org/officeDocument/2006/relationships/image" Target="../media/image400.png"/><Relationship Id="rId9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7" Type="http://schemas.openxmlformats.org/officeDocument/2006/relationships/image" Target="../media/image430.png"/><Relationship Id="rId12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2.png"/><Relationship Id="rId10" Type="http://schemas.openxmlformats.org/officeDocument/2006/relationships/image" Target="../media/image61.png"/><Relationship Id="rId9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7" Type="http://schemas.openxmlformats.org/officeDocument/2006/relationships/image" Target="../media/image430.png"/><Relationship Id="rId12" Type="http://schemas.openxmlformats.org/officeDocument/2006/relationships/image" Target="../media/image7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3.png"/><Relationship Id="rId15" Type="http://schemas.openxmlformats.org/officeDocument/2006/relationships/image" Target="../media/image72.png"/><Relationship Id="rId9" Type="http://schemas.openxmlformats.org/officeDocument/2006/relationships/image" Target="../media/image71.png"/><Relationship Id="rId1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3.png"/><Relationship Id="rId7" Type="http://schemas.openxmlformats.org/officeDocument/2006/relationships/image" Target="../media/image78.png"/><Relationship Id="rId12" Type="http://schemas.openxmlformats.org/officeDocument/2006/relationships/image" Target="../media/image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82.png"/><Relationship Id="rId10" Type="http://schemas.openxmlformats.org/officeDocument/2006/relationships/image" Target="../media/image81.png"/><Relationship Id="rId9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3E43-5A99-1BE3-A270-06CA0EC1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7467"/>
            <a:ext cx="12192000" cy="1564849"/>
          </a:xfrm>
        </p:spPr>
        <p:txBody>
          <a:bodyPr/>
          <a:lstStyle/>
          <a:p>
            <a:pPr algn="ctr"/>
            <a:r>
              <a:rPr lang="en-US" dirty="0"/>
              <a:t>In-Context Learning with Hypothesis Class Guidance</a:t>
            </a:r>
            <a:br>
              <a:rPr lang="en-US" dirty="0"/>
            </a:br>
            <a:r>
              <a:rPr lang="en-US" altLang="zh-CN" dirty="0"/>
              <a:t>(ICL-HCG)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8747-ABCE-28C6-7A21-38362A23F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2061"/>
            <a:ext cx="10515600" cy="21705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err="1"/>
              <a:t>Ziqian</a:t>
            </a:r>
            <a:r>
              <a:rPr lang="zh-CN" altLang="en-US" dirty="0"/>
              <a:t> </a:t>
            </a:r>
            <a:r>
              <a:rPr lang="en-US" altLang="zh-CN" dirty="0"/>
              <a:t>Lin,</a:t>
            </a:r>
            <a:r>
              <a:rPr lang="zh-CN" altLang="en-US" dirty="0"/>
              <a:t> </a:t>
            </a:r>
            <a:r>
              <a:rPr lang="en-US" dirty="0"/>
              <a:t>Shubham Kumar Bharti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Kangwook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4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A4781E-CD0A-5B4F-0475-53F325584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29A8-BD43-85A1-F08B-95538E49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Unaligned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BF8B-DF88-79CC-0EA0-209994794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An Explanation of In-context Learning as Implicit Bayesian Inference</a:t>
            </a:r>
          </a:p>
          <a:p>
            <a:r>
              <a:rPr lang="en-US" sz="1800" dirty="0"/>
              <a:t>Induction head: In-Context Language Learning: Architectures and Algorithms</a:t>
            </a:r>
          </a:p>
          <a:p>
            <a:r>
              <a:rPr lang="en-US" sz="1800" dirty="0"/>
              <a:t>Causal: How Transformers Learn Causal Structure with Gradient Descent</a:t>
            </a:r>
          </a:p>
          <a:p>
            <a:r>
              <a:rPr lang="en-US" sz="1800" dirty="0"/>
              <a:t>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9193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B12787-EE2E-7CEE-4348-A55D9EEEB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336D-265C-9A9B-4C91-B6F2D3BB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AAD9-6D93-299D-C7DB-9AC7C175B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B64BE-E4A6-0E65-C36F-343A867C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91" y="2930951"/>
            <a:ext cx="8028593" cy="26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3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8DEF57D-4DED-EA27-512E-A8A8FED2F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4808-542D-670B-6A85-6F1EE252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0BEF-F42F-451B-E4FB-54006181E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r>
              <a:rPr lang="en-US" sz="1800" dirty="0"/>
              <a:t>Gradient descent: Transformers Learn In-Context by Gradient Descent</a:t>
            </a:r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00B611-8967-EC52-B0A5-D7CCB229C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69" y="3015327"/>
            <a:ext cx="10206550" cy="30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7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7FAAEF-B0F8-D554-9BA1-29B0F6A4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28BE9-FBDC-CC8C-C292-4265891B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B53A-49A8-EB81-7B94-99B1B0CED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r>
              <a:rPr lang="en-US" sz="1800" dirty="0"/>
              <a:t>Gradient descent: Transformers Learn In-Context by Gradient Descent</a:t>
            </a:r>
          </a:p>
          <a:p>
            <a:r>
              <a:rPr lang="en-US" sz="1800" dirty="0"/>
              <a:t>Task Retrieval &amp; Learning: Dual Operating Modes of In-Context Learning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A9C0-CF82-2C53-3951-27B33774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28" y="3312246"/>
            <a:ext cx="3341745" cy="2449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B8E20-55D1-0B17-104C-27F99915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626" y="3312246"/>
            <a:ext cx="4211550" cy="2449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ED903A-FF8C-E29F-3F7B-24AB9FF48AF3}"/>
              </a:ext>
            </a:extLst>
          </p:cNvPr>
          <p:cNvSpPr txBox="1"/>
          <p:nvPr/>
        </p:nvSpPr>
        <p:spPr>
          <a:xfrm>
            <a:off x="2613846" y="6003817"/>
            <a:ext cx="23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syntheitc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DDCD8-877D-4C61-97A4-E1D38D2EC218}"/>
              </a:ext>
            </a:extLst>
          </p:cNvPr>
          <p:cNvSpPr txBox="1"/>
          <p:nvPr/>
        </p:nvSpPr>
        <p:spPr>
          <a:xfrm>
            <a:off x="8025162" y="6003817"/>
            <a:ext cx="23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Real-world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9B70106-B09C-E8CE-38D7-2ABF702AFEB1}"/>
              </a:ext>
            </a:extLst>
          </p:cNvPr>
          <p:cNvSpPr/>
          <p:nvPr/>
        </p:nvSpPr>
        <p:spPr>
          <a:xfrm>
            <a:off x="5205766" y="4692608"/>
            <a:ext cx="1048215" cy="843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7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1B1C94-6EEA-2EDF-2317-0A4FE453C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6988-1A90-55D5-02B0-C126C7CD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9810-A517-F6C2-77D5-64980254A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r>
              <a:rPr lang="en-US" sz="1800" dirty="0"/>
              <a:t>Gradient descent: Transformers Learn In-Context by Gradient Descent</a:t>
            </a:r>
          </a:p>
          <a:p>
            <a:r>
              <a:rPr lang="en-US" sz="1800" dirty="0"/>
              <a:t>Task Retrieval &amp; Learning: Dual Operating Modes of In-Context Learning</a:t>
            </a:r>
          </a:p>
          <a:p>
            <a:r>
              <a:rPr lang="en-US" sz="1800" dirty="0"/>
              <a:t>Task Mixture: Transformers Can Learn Meta-skills for Task Generalization in In-Context Learning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C31CD-8A9E-9D2B-68BB-EC54C5145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02" y="3554049"/>
            <a:ext cx="68961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2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F48BF1B-3682-8705-8FE5-A37BD09D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FB13-FA0A-234A-365B-D6A7C707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8C45A-5010-10F9-93DD-F6A90AACA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r>
              <a:rPr lang="en-US" sz="1800" dirty="0"/>
              <a:t>Gradient descent: Transformers Learn In-Context by Gradient Descent</a:t>
            </a:r>
          </a:p>
          <a:p>
            <a:r>
              <a:rPr lang="en-US" sz="1800" dirty="0"/>
              <a:t>Task Retrieval &amp; Learning: Dual Operating Modes of In-Context Learning</a:t>
            </a:r>
          </a:p>
          <a:p>
            <a:r>
              <a:rPr lang="en-US" sz="1800" dirty="0"/>
              <a:t>Task Mixture: Transformers Can Learn Meta-skills for Task Generalization in In-Context Learning</a:t>
            </a:r>
          </a:p>
          <a:p>
            <a:r>
              <a:rPr lang="en-US" sz="1800" dirty="0"/>
              <a:t>Task Composition</a:t>
            </a:r>
            <a:r>
              <a:rPr lang="en-US" sz="1800" dirty="0">
                <a:solidFill>
                  <a:srgbClr val="FF0000"/>
                </a:solidFill>
              </a:rPr>
              <a:t>*</a:t>
            </a:r>
            <a:r>
              <a:rPr lang="en-US" sz="1800" dirty="0"/>
              <a:t>: Compositional Capabilities of Autoregressive Transformers: A Study on Synthetic, Interpretable Tasks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5AC35-4B5E-3944-87A2-3977F265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502" y="3825193"/>
            <a:ext cx="6491933" cy="2529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8862B-01F8-A0A1-1344-7A468BEFA436}"/>
              </a:ext>
            </a:extLst>
          </p:cNvPr>
          <p:cNvSpPr txBox="1"/>
          <p:nvPr/>
        </p:nvSpPr>
        <p:spPr>
          <a:xfrm>
            <a:off x="838200" y="6354240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*</a:t>
            </a:r>
            <a:r>
              <a:rPr lang="en-US" sz="1800" dirty="0"/>
              <a:t> </a:t>
            </a:r>
            <a:r>
              <a:rPr lang="en-US" dirty="0"/>
              <a:t>m</a:t>
            </a:r>
            <a:r>
              <a:rPr lang="en-US" sz="1800" dirty="0"/>
              <a:t>eans there is no multiple </a:t>
            </a:r>
            <a:r>
              <a:rPr lang="en-US" sz="1800" dirty="0" err="1"/>
              <a:t>xy</a:t>
            </a:r>
            <a:r>
              <a:rPr lang="en-US" sz="1800" dirty="0"/>
              <a:t> pairs in the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4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0683D2-933C-157B-2208-3C437F2B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1EBE-8B57-5BE3-F5A6-F6FCDA58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DAC63-4AF9-A69D-5FED-402F8056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6012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r>
              <a:rPr lang="en-US" sz="1800" dirty="0"/>
              <a:t>Gradient descent: Transformers Learn In-Context by Gradient Descent</a:t>
            </a:r>
          </a:p>
          <a:p>
            <a:r>
              <a:rPr lang="en-US" sz="1800" dirty="0"/>
              <a:t>Task Retrieval &amp; Learning: Dual Operating Modes of In-Context Learning</a:t>
            </a:r>
          </a:p>
          <a:p>
            <a:r>
              <a:rPr lang="en-US" sz="1800" dirty="0"/>
              <a:t>Task Mixture: Transformers Can Learn Meta-skills for Task Generalization in In-Context Learning</a:t>
            </a:r>
          </a:p>
          <a:p>
            <a:r>
              <a:rPr lang="en-US" sz="1800" dirty="0"/>
              <a:t>Task Composition</a:t>
            </a:r>
            <a:r>
              <a:rPr lang="en-US" sz="1800" dirty="0">
                <a:solidFill>
                  <a:srgbClr val="FF0000"/>
                </a:solidFill>
              </a:rPr>
              <a:t>*</a:t>
            </a:r>
            <a:r>
              <a:rPr lang="en-US" sz="1800" dirty="0"/>
              <a:t>: Compositional Capabilities of Autoregressive Transformers: A Study on Synthetic, Interpretable Tasks</a:t>
            </a:r>
          </a:p>
          <a:p>
            <a:r>
              <a:rPr lang="en-US" sz="1800" dirty="0"/>
              <a:t>CoT: How Do Nonlinear Transformers Acquire Generalization-Guaranteed CoT Ability?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B409C-B4F6-CE30-0C50-77B9475B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61" r="37725" b="47175"/>
          <a:stretch/>
        </p:blipFill>
        <p:spPr>
          <a:xfrm>
            <a:off x="2487394" y="4867855"/>
            <a:ext cx="6041059" cy="333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E6610D-CFCE-C455-D1E3-AE2CC39744C6}"/>
              </a:ext>
            </a:extLst>
          </p:cNvPr>
          <p:cNvSpPr txBox="1"/>
          <p:nvPr/>
        </p:nvSpPr>
        <p:spPr>
          <a:xfrm>
            <a:off x="838200" y="6354240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*</a:t>
            </a:r>
            <a:r>
              <a:rPr lang="en-US" sz="1800" dirty="0"/>
              <a:t> </a:t>
            </a:r>
            <a:r>
              <a:rPr lang="en-US" dirty="0"/>
              <a:t>m</a:t>
            </a:r>
            <a:r>
              <a:rPr lang="en-US" sz="1800" dirty="0"/>
              <a:t>eans there is no multiple </a:t>
            </a:r>
            <a:r>
              <a:rPr lang="en-US" sz="1800" dirty="0" err="1"/>
              <a:t>xy</a:t>
            </a:r>
            <a:r>
              <a:rPr lang="en-US" sz="1800" dirty="0"/>
              <a:t> pairs in the study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1EA51-7F3A-4BCE-5776-343C4ACA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936" t="27861" b="48786"/>
          <a:stretch/>
        </p:blipFill>
        <p:spPr>
          <a:xfrm>
            <a:off x="2487394" y="5481928"/>
            <a:ext cx="3207426" cy="312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6B609-6A4B-F460-5BA1-066DA9EA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73" t="76433" r="78585" b="3076"/>
          <a:stretch/>
        </p:blipFill>
        <p:spPr>
          <a:xfrm>
            <a:off x="6458787" y="5556331"/>
            <a:ext cx="1284620" cy="274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8446C0-487C-4412-1264-65350909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655" t="50281" b="22101"/>
          <a:stretch/>
        </p:blipFill>
        <p:spPr>
          <a:xfrm>
            <a:off x="8006575" y="5508688"/>
            <a:ext cx="16826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1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A7D20-E6B3-A565-2BA6-D6D855C8E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5769B-8F6F-A902-8CEC-DB45975A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9B35-0575-69B5-3DA2-A6AF30C74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687"/>
            <a:ext cx="10515600" cy="2888886"/>
          </a:xfrm>
        </p:spPr>
        <p:txBody>
          <a:bodyPr>
            <a:normAutofit/>
          </a:bodyPr>
          <a:lstStyle/>
          <a:p>
            <a:r>
              <a:rPr lang="en-US" sz="1800" b="1" dirty="0"/>
              <a:t>1</a:t>
            </a:r>
            <a:r>
              <a:rPr lang="en-US" sz="1800" b="1" baseline="30000" dirty="0"/>
              <a:t>st</a:t>
            </a:r>
            <a:r>
              <a:rPr lang="en-US" sz="1800" b="1" dirty="0"/>
              <a:t> work: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Can Transformers Learn In-Context? A Case Study of Simple Function Classes</a:t>
            </a:r>
          </a:p>
          <a:p>
            <a:r>
              <a:rPr lang="en-US" sz="1800" b="1" dirty="0"/>
              <a:t>Gradient descent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Transformers Learn In-Context by Gradient Descent</a:t>
            </a:r>
          </a:p>
          <a:p>
            <a:r>
              <a:rPr lang="en-US" sz="1800" b="1" dirty="0"/>
              <a:t>Task Retrieval &amp; Learning: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Dual Operating Modes of In-Context Learning</a:t>
            </a:r>
          </a:p>
          <a:p>
            <a:r>
              <a:rPr lang="en-US" sz="1800" b="1" dirty="0"/>
              <a:t>Task Mixture: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Transformers Can Learn Meta-skills for Task Generalization in In-Context Learning</a:t>
            </a:r>
          </a:p>
          <a:p>
            <a:r>
              <a:rPr lang="en-US" sz="1800" b="1" dirty="0"/>
              <a:t>Task Composition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Compositional Capabilities of Autoregressive Transformers: A Study on Synthetic, Interpretable Tasks</a:t>
            </a:r>
          </a:p>
          <a:p>
            <a:r>
              <a:rPr lang="en-US" sz="1800" b="1" dirty="0"/>
              <a:t>CoT: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Nonlinear Transformers Acquire Generalization-Guaranteed CoT Ability?</a:t>
            </a:r>
          </a:p>
          <a:p>
            <a:r>
              <a:rPr lang="en-US" sz="18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5175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2F364-634D-8454-0FA6-A64E73C5C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D75AE-C0D1-EBFF-A13A-FA71BDD66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A5557-7791-3B5B-03CA-8A7BC2B7C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687"/>
            <a:ext cx="10515600" cy="2888886"/>
          </a:xfrm>
        </p:spPr>
        <p:txBody>
          <a:bodyPr>
            <a:normAutofit/>
          </a:bodyPr>
          <a:lstStyle/>
          <a:p>
            <a:r>
              <a:rPr lang="en-US" sz="1800" b="1" dirty="0"/>
              <a:t>1</a:t>
            </a:r>
            <a:r>
              <a:rPr lang="en-US" sz="1800" b="1" baseline="30000" dirty="0"/>
              <a:t>st</a:t>
            </a:r>
            <a:r>
              <a:rPr lang="en-US" sz="1800" b="1" dirty="0"/>
              <a:t> work: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Can Transformers Learn In-Context? A Case Study of Simple Function Classes</a:t>
            </a:r>
          </a:p>
          <a:p>
            <a:r>
              <a:rPr lang="en-US" sz="1800" b="1" dirty="0"/>
              <a:t>Gradient descent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Transformers Learn In-Context by Gradient Descent</a:t>
            </a:r>
          </a:p>
          <a:p>
            <a:r>
              <a:rPr lang="en-US" sz="1800" b="1" dirty="0"/>
              <a:t>Task Retrieval &amp; Learning: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Dual Operating Modes of In-Context Learning</a:t>
            </a:r>
          </a:p>
          <a:p>
            <a:r>
              <a:rPr lang="en-US" sz="1800" b="1" dirty="0"/>
              <a:t>Task Mixture: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Transformers Can Learn Meta-skills for Task Generalization in In-Context Learning</a:t>
            </a:r>
          </a:p>
          <a:p>
            <a:r>
              <a:rPr lang="en-US" sz="1800" b="1" dirty="0"/>
              <a:t>Task Composition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Compositional Capabilities of Autoregressive Transformers: A Study on Synthetic, Interpretable Tasks</a:t>
            </a:r>
          </a:p>
          <a:p>
            <a:r>
              <a:rPr lang="en-US" sz="1800" b="1" dirty="0"/>
              <a:t>CoT: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Nonlinear Transformers Acquire Generalization-Guaranteed CoT Ability?</a:t>
            </a:r>
          </a:p>
          <a:p>
            <a:r>
              <a:rPr lang="en-US" sz="1800" dirty="0"/>
              <a:t>…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19FEA-23BC-8678-7281-38A41E51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50" y="4506168"/>
            <a:ext cx="6373158" cy="202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17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B0A71-B775-9A0B-F351-E1E69305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2BCF-3C8B-2224-0235-910FE7DB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A207-6CF0-8CBC-8EDB-77F75B00D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687"/>
            <a:ext cx="10515600" cy="2888886"/>
          </a:xfrm>
        </p:spPr>
        <p:txBody>
          <a:bodyPr>
            <a:normAutofit/>
          </a:bodyPr>
          <a:lstStyle/>
          <a:p>
            <a:r>
              <a:rPr lang="en-US" sz="1800" b="1" dirty="0"/>
              <a:t>1</a:t>
            </a:r>
            <a:r>
              <a:rPr lang="en-US" sz="1800" b="1" baseline="30000" dirty="0"/>
              <a:t>st</a:t>
            </a:r>
            <a:r>
              <a:rPr lang="en-US" sz="1800" b="1" dirty="0"/>
              <a:t> work: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Can Transformers Learn In-Context? A Case Study of Simple Function Classes</a:t>
            </a:r>
          </a:p>
          <a:p>
            <a:r>
              <a:rPr lang="en-US" sz="1800" b="1" dirty="0"/>
              <a:t>Gradient descent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Transformers Learn In-Context by Gradient Descent</a:t>
            </a:r>
          </a:p>
          <a:p>
            <a:r>
              <a:rPr lang="en-US" sz="1800" b="1" dirty="0"/>
              <a:t>Task Retrieval &amp; Learning: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Dual Operating Modes of In-Context Learning</a:t>
            </a:r>
          </a:p>
          <a:p>
            <a:r>
              <a:rPr lang="en-US" sz="1800" b="1" dirty="0"/>
              <a:t>Task Mixture: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Transformers Can Learn Meta-skills for Task Generalization in In-Context Learning</a:t>
            </a:r>
          </a:p>
          <a:p>
            <a:r>
              <a:rPr lang="en-US" sz="1800" b="1" dirty="0"/>
              <a:t>Task Composition</a:t>
            </a:r>
            <a:r>
              <a:rPr lang="en-US" sz="1800" dirty="0"/>
              <a:t>: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Compositional Capabilities of Autoregressive Transformers: A Study on Synthetic, Interpretable Tasks</a:t>
            </a:r>
          </a:p>
          <a:p>
            <a:r>
              <a:rPr lang="en-US" sz="1800" b="1" dirty="0"/>
              <a:t>CoT: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Do Nonlinear Transformers Acquire Generalization-Guaranteed CoT Ability?</a:t>
            </a:r>
          </a:p>
          <a:p>
            <a:r>
              <a:rPr lang="en-US" sz="1800" dirty="0"/>
              <a:t>…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E54E56-2397-24B0-FE36-314018BB0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50" y="4506168"/>
            <a:ext cx="6373158" cy="20244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7D729B-263A-AE83-E259-5876F4ACBF20}"/>
                  </a:ext>
                </a:extLst>
              </p:cNvPr>
              <p:cNvSpPr txBox="1"/>
              <p:nvPr/>
            </p:nvSpPr>
            <p:spPr>
              <a:xfrm>
                <a:off x="8399282" y="4300716"/>
                <a:ext cx="251695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training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7D729B-263A-AE83-E259-5876F4ACB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282" y="4300716"/>
                <a:ext cx="2516957" cy="830997"/>
              </a:xfrm>
              <a:prstGeom prst="rect">
                <a:avLst/>
              </a:prstGeom>
              <a:blipFill>
                <a:blip r:embed="rId3"/>
                <a:stretch>
                  <a:fillRect l="-4020" t="-5970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460EC-88FD-B7D5-3D80-0EC4504256DA}"/>
                  </a:ext>
                </a:extLst>
              </p:cNvPr>
              <p:cNvSpPr txBox="1"/>
              <p:nvPr/>
            </p:nvSpPr>
            <p:spPr>
              <a:xfrm>
                <a:off x="8399282" y="5744589"/>
                <a:ext cx="32239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testing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2460EC-88FD-B7D5-3D80-0EC450425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282" y="5744589"/>
                <a:ext cx="3223967" cy="830997"/>
              </a:xfrm>
              <a:prstGeom prst="rect">
                <a:avLst/>
              </a:prstGeom>
              <a:blipFill>
                <a:blip r:embed="rId4"/>
                <a:stretch>
                  <a:fillRect l="-3137" t="-606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CEFA47-F648-C9FD-F317-95ED4CD5CD9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7371908" y="4716215"/>
            <a:ext cx="1027374" cy="8021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FD28B6-2367-488F-4723-E592116C379B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7371908" y="5518376"/>
            <a:ext cx="1027374" cy="641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394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FA354-B1D4-81C3-3B44-A3376A97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altLang="zh-CN" dirty="0"/>
              <a:t>LLM&amp;ICL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70674-5111-7293-9A6D-DA9AD512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81" t="7450" b="41681"/>
          <a:stretch/>
        </p:blipFill>
        <p:spPr>
          <a:xfrm>
            <a:off x="2196088" y="2198102"/>
            <a:ext cx="9072310" cy="34874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8E59C7-16D9-6AF1-BD8E-294134B40718}"/>
              </a:ext>
            </a:extLst>
          </p:cNvPr>
          <p:cNvSpPr/>
          <p:nvPr/>
        </p:nvSpPr>
        <p:spPr>
          <a:xfrm>
            <a:off x="2592371" y="3554686"/>
            <a:ext cx="8220174" cy="52790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739C6-E9BF-2F05-0ED9-85FCF2233263}"/>
              </a:ext>
            </a:extLst>
          </p:cNvPr>
          <p:cNvSpPr txBox="1"/>
          <p:nvPr/>
        </p:nvSpPr>
        <p:spPr>
          <a:xfrm>
            <a:off x="517937" y="3198167"/>
            <a:ext cx="1480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example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6BDED3-B1EB-3D55-9977-DA2EDEB41678}"/>
              </a:ext>
            </a:extLst>
          </p:cNvPr>
          <p:cNvCxnSpPr>
            <a:cxnSpLocks/>
          </p:cNvCxnSpPr>
          <p:nvPr/>
        </p:nvCxnSpPr>
        <p:spPr>
          <a:xfrm>
            <a:off x="1948411" y="3495768"/>
            <a:ext cx="495354" cy="322868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26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846D4-A7D6-235F-2CEC-BD4E28B5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CC99-9E4E-DF6C-5702-2ECE615D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841"/>
            <a:ext cx="10994472" cy="1325563"/>
          </a:xfrm>
        </p:spPr>
        <p:txBody>
          <a:bodyPr/>
          <a:lstStyle/>
          <a:p>
            <a:r>
              <a:rPr lang="en-US" dirty="0"/>
              <a:t>Background: The Meaning of Synthetic </a:t>
            </a:r>
            <a:r>
              <a:rPr lang="en-US" altLang="zh-CN" dirty="0"/>
              <a:t>D</a:t>
            </a:r>
            <a:r>
              <a:rPr lang="en-US" dirty="0"/>
              <a:t>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D551E-04E2-78C3-6295-0F08BFC02369}"/>
              </a:ext>
            </a:extLst>
          </p:cNvPr>
          <p:cNvSpPr txBox="1"/>
          <p:nvPr/>
        </p:nvSpPr>
        <p:spPr>
          <a:xfrm>
            <a:off x="2726873" y="2123065"/>
            <a:ext cx="76507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Though easy</a:t>
            </a:r>
            <a:r>
              <a:rPr lang="zh-CN" altLang="en-US" sz="2400" dirty="0"/>
              <a:t> </a:t>
            </a:r>
            <a:r>
              <a:rPr lang="en-US" altLang="zh-CN" sz="2400" dirty="0"/>
              <a:t>=&gt;</a:t>
            </a:r>
            <a:r>
              <a:rPr lang="zh-CN" altLang="en-US" sz="2400" dirty="0"/>
              <a:t> </a:t>
            </a:r>
            <a:r>
              <a:rPr lang="en-US" sz="2400" dirty="0"/>
              <a:t>playgrounds =&gt; deeper study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414C2-39BB-EE83-D81B-758FF04B7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0464" y="3190169"/>
            <a:ext cx="3092208" cy="2232858"/>
          </a:xfrm>
        </p:spPr>
        <p:txBody>
          <a:bodyPr>
            <a:normAutofit/>
          </a:bodyPr>
          <a:lstStyle/>
          <a:p>
            <a:r>
              <a:rPr lang="en-US" sz="1800" b="1" dirty="0"/>
              <a:t>Gradient descent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b="1" dirty="0"/>
              <a:t>Task Retrieval &amp; Learning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b="1" dirty="0"/>
              <a:t>Task Mixture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b="1" dirty="0"/>
              <a:t>Task Composition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800" b="1" dirty="0"/>
              <a:t>CoT</a:t>
            </a:r>
          </a:p>
          <a:p>
            <a:r>
              <a:rPr lang="en-US" sz="1800" dirty="0"/>
              <a:t>…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1C61C-2489-106C-5869-D73E1DE46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48" y="3242266"/>
            <a:ext cx="6373158" cy="2024415"/>
          </a:xfrm>
          <a:prstGeom prst="rect">
            <a:avLst/>
          </a:prstGeom>
        </p:spPr>
      </p:pic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D549B44E-99F1-E861-F981-A12A4C4EC76D}"/>
              </a:ext>
            </a:extLst>
          </p:cNvPr>
          <p:cNvSpPr/>
          <p:nvPr/>
        </p:nvSpPr>
        <p:spPr>
          <a:xfrm>
            <a:off x="7288140" y="3961613"/>
            <a:ext cx="1121790" cy="537328"/>
          </a:xfrm>
          <a:prstGeom prst="notchedRightArrow">
            <a:avLst>
              <a:gd name="adj1" fmla="val 50000"/>
              <a:gd name="adj2" fmla="val 7807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70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FA16E-771D-880F-771E-9C01955C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9718-5E01-5481-1429-46267B1E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The Overlook on Instruction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61B9B-AE66-B4F5-62EC-900507EA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3" t="471" r="-92" b="-129"/>
          <a:stretch/>
        </p:blipFill>
        <p:spPr>
          <a:xfrm>
            <a:off x="507860" y="1759800"/>
            <a:ext cx="11055087" cy="40136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CA090D-659F-4D06-B50B-3352687D7A5B}"/>
              </a:ext>
            </a:extLst>
          </p:cNvPr>
          <p:cNvSpPr/>
          <p:nvPr/>
        </p:nvSpPr>
        <p:spPr>
          <a:xfrm>
            <a:off x="978195" y="2147777"/>
            <a:ext cx="5220586" cy="1903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A20D0F-AE4A-945C-5CBF-ED2FBD41E020}"/>
              </a:ext>
            </a:extLst>
          </p:cNvPr>
          <p:cNvSpPr/>
          <p:nvPr/>
        </p:nvSpPr>
        <p:spPr>
          <a:xfrm>
            <a:off x="6270571" y="4139610"/>
            <a:ext cx="5201959" cy="154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9C488B-E7D7-1849-5F98-4EEF790A8DCE}"/>
              </a:ext>
            </a:extLst>
          </p:cNvPr>
          <p:cNvSpPr/>
          <p:nvPr/>
        </p:nvSpPr>
        <p:spPr>
          <a:xfrm>
            <a:off x="6431622" y="2311685"/>
            <a:ext cx="4782183" cy="57535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160F8F-30C9-B6E6-041C-839D97769257}"/>
              </a:ext>
            </a:extLst>
          </p:cNvPr>
          <p:cNvSpPr txBox="1"/>
          <p:nvPr/>
        </p:nvSpPr>
        <p:spPr>
          <a:xfrm>
            <a:off x="10108092" y="1298135"/>
            <a:ext cx="1950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instruction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2A0D5F-72DD-9434-542B-EB2AF850B6EB}"/>
              </a:ext>
            </a:extLst>
          </p:cNvPr>
          <p:cNvCxnSpPr>
            <a:cxnSpLocks/>
          </p:cNvCxnSpPr>
          <p:nvPr/>
        </p:nvCxnSpPr>
        <p:spPr>
          <a:xfrm flipH="1">
            <a:off x="10550978" y="1783802"/>
            <a:ext cx="339629" cy="413375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0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7CC5-3B8D-8D4A-1BCD-B571842D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The Overlook on Instruction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04EBF-6266-D233-731E-D8407A22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3" t="471" r="-92" b="-129"/>
          <a:stretch/>
        </p:blipFill>
        <p:spPr>
          <a:xfrm>
            <a:off x="507860" y="1759800"/>
            <a:ext cx="11055087" cy="40136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7792DC-D007-08CD-B4F5-861A512EA677}"/>
              </a:ext>
            </a:extLst>
          </p:cNvPr>
          <p:cNvSpPr/>
          <p:nvPr/>
        </p:nvSpPr>
        <p:spPr>
          <a:xfrm>
            <a:off x="6270571" y="4139610"/>
            <a:ext cx="5201959" cy="154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6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04C8-1A6D-BDA6-8D4C-764593571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5797-BA2C-2E7A-B523-934F7F63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F5BCA936-886F-26D7-5E09-0D1EC5FD6CFE}"/>
                  </a:ext>
                </a:extLst>
              </p:cNvPr>
              <p:cNvSpPr txBox="1"/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BCA15358-730F-2157-227C-D5304EB67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4CF17B9D-0BED-61C3-2871-A1305446A207}"/>
                  </a:ext>
                </a:extLst>
              </p:cNvPr>
              <p:cNvSpPr txBox="1"/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7B1D9F7E-ED8D-D7A4-6F28-88C3AA145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E33835B4-6570-8667-A686-E153206E2C0C}"/>
                  </a:ext>
                </a:extLst>
              </p:cNvPr>
              <p:cNvSpPr txBox="1"/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5C56A2FF-BABB-1E23-648F-36F2F821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403C9DB-F1FC-EACB-A84A-6666284D0F8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CDC22AF-8176-8547-98CF-6C2BDE98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7661973"/>
                  </p:ext>
                </p:extLst>
              </p:nvPr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1515" r="-2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163" t="-1515" r="-1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163" t="-1515" r="-5814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103077" r="-305814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200000" r="-305814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304615" r="-305814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546D6B-8F40-912F-2ACF-B1BFD6408580}"/>
              </a:ext>
            </a:extLst>
          </p:cNvPr>
          <p:cNvCxnSpPr/>
          <p:nvPr/>
        </p:nvCxnSpPr>
        <p:spPr>
          <a:xfrm flipV="1">
            <a:off x="4370968" y="5256320"/>
            <a:ext cx="457200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3EF7AEF-EC6A-9D4B-BB26-6E3446F000D3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597613" y="5503130"/>
            <a:ext cx="272452" cy="368339"/>
          </a:xfrm>
          <a:prstGeom prst="bentConnector2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4DD260-9017-4865-14E9-2397818E7476}"/>
              </a:ext>
            </a:extLst>
          </p:cNvPr>
          <p:cNvSpPr txBox="1"/>
          <p:nvPr/>
        </p:nvSpPr>
        <p:spPr>
          <a:xfrm rot="16200000">
            <a:off x="1223643" y="4782596"/>
            <a:ext cx="117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work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CD0F60-32CE-57C4-1DC4-48BFB7538D2B}"/>
              </a:ext>
            </a:extLst>
          </p:cNvPr>
          <p:cNvCxnSpPr>
            <a:cxnSpLocks/>
          </p:cNvCxnSpPr>
          <p:nvPr/>
        </p:nvCxnSpPr>
        <p:spPr>
          <a:xfrm flipV="1">
            <a:off x="9820350" y="4333817"/>
            <a:ext cx="0" cy="8107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3625367-4C6C-3853-12DF-B82DD124BEFD}"/>
              </a:ext>
            </a:extLst>
          </p:cNvPr>
          <p:cNvSpPr/>
          <p:nvPr/>
        </p:nvSpPr>
        <p:spPr>
          <a:xfrm>
            <a:off x="4926422" y="4571048"/>
            <a:ext cx="5249731" cy="899803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90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61F20-4D38-DE7D-C5F8-5553E3180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A60-057D-9522-BAFD-5A583B2C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5194EEB6-446B-2E8A-762B-4A74FE5E1E10}"/>
                  </a:ext>
                </a:extLst>
              </p:cNvPr>
              <p:cNvSpPr txBox="1"/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BCA15358-730F-2157-227C-D5304EB67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D9737986-1DAE-10C3-9A61-DC05B63F4027}"/>
                  </a:ext>
                </a:extLst>
              </p:cNvPr>
              <p:cNvSpPr txBox="1"/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7B1D9F7E-ED8D-D7A4-6F28-88C3AA145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50">
            <a:extLst>
              <a:ext uri="{FF2B5EF4-FFF2-40B4-BE49-F238E27FC236}">
                <a16:creationId xmlns:a16="http://schemas.microsoft.com/office/drawing/2014/main" id="{4CFE2F98-D91F-2641-997E-5A0065545D09}"/>
              </a:ext>
            </a:extLst>
          </p:cNvPr>
          <p:cNvSpPr txBox="1"/>
          <p:nvPr/>
        </p:nvSpPr>
        <p:spPr>
          <a:xfrm>
            <a:off x="5033850" y="5077776"/>
            <a:ext cx="190320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i="1" dirty="0"/>
              <a:t>hypothesis prefix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51">
                <a:extLst>
                  <a:ext uri="{FF2B5EF4-FFF2-40B4-BE49-F238E27FC236}">
                    <a16:creationId xmlns:a16="http://schemas.microsoft.com/office/drawing/2014/main" id="{02DEFD13-3616-0385-EE52-E2D06D3DE36F}"/>
                  </a:ext>
                </a:extLst>
              </p:cNvPr>
              <p:cNvSpPr txBox="1"/>
              <p:nvPr/>
            </p:nvSpPr>
            <p:spPr>
              <a:xfrm>
                <a:off x="7554837" y="5053282"/>
                <a:ext cx="257288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1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51">
                <a:extLst>
                  <a:ext uri="{FF2B5EF4-FFF2-40B4-BE49-F238E27FC236}">
                    <a16:creationId xmlns:a16="http://schemas.microsoft.com/office/drawing/2014/main" id="{AC818C4B-DE07-F1D7-1B58-50E074B5A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837" y="5053282"/>
                <a:ext cx="2572882" cy="36933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1B5AEE-6C23-AC89-0080-C23DDA17B0AA}"/>
              </a:ext>
            </a:extLst>
          </p:cNvPr>
          <p:cNvSpPr/>
          <p:nvPr/>
        </p:nvSpPr>
        <p:spPr>
          <a:xfrm>
            <a:off x="4968958" y="4494144"/>
            <a:ext cx="503967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80C603-7CF9-019D-D93F-141D93ADC4AC}"/>
              </a:ext>
            </a:extLst>
          </p:cNvPr>
          <p:cNvSpPr/>
          <p:nvPr/>
        </p:nvSpPr>
        <p:spPr>
          <a:xfrm>
            <a:off x="7133207" y="5144561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B2942E-2FDF-82CF-D5A3-928E89C4E829}"/>
              </a:ext>
            </a:extLst>
          </p:cNvPr>
          <p:cNvCxnSpPr>
            <a:cxnSpLocks/>
            <a:stCxn id="18" idx="0"/>
            <a:endCxn id="18" idx="4"/>
          </p:cNvCxnSpPr>
          <p:nvPr/>
        </p:nvCxnSpPr>
        <p:spPr>
          <a:xfrm>
            <a:off x="7247507" y="5144561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081546-66F7-0CAD-DDB5-ADEAA4F9AF5F}"/>
              </a:ext>
            </a:extLst>
          </p:cNvPr>
          <p:cNvCxnSpPr>
            <a:cxnSpLocks/>
            <a:stCxn id="18" idx="2"/>
            <a:endCxn id="18" idx="6"/>
          </p:cNvCxnSpPr>
          <p:nvPr/>
        </p:nvCxnSpPr>
        <p:spPr>
          <a:xfrm>
            <a:off x="7133207" y="525936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CFF2D7-3B35-7888-E571-8236B55EE37D}"/>
              </a:ext>
            </a:extLst>
          </p:cNvPr>
          <p:cNvCxnSpPr>
            <a:cxnSpLocks/>
          </p:cNvCxnSpPr>
          <p:nvPr/>
        </p:nvCxnSpPr>
        <p:spPr>
          <a:xfrm flipV="1">
            <a:off x="6016798" y="4890990"/>
            <a:ext cx="0" cy="172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E090AD-0CC1-4C02-5E49-9E85097C303D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9820350" y="4333817"/>
            <a:ext cx="0" cy="8107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999C135A-6645-7E6A-AE0D-CD7936AFD2EA}"/>
                  </a:ext>
                </a:extLst>
              </p:cNvPr>
              <p:cNvSpPr txBox="1"/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5C56A2FF-BABB-1E23-648F-36F2F821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66677E-C743-2465-0E0F-05831A533213}"/>
              </a:ext>
            </a:extLst>
          </p:cNvPr>
          <p:cNvCxnSpPr>
            <a:cxnSpLocks/>
          </p:cNvCxnSpPr>
          <p:nvPr/>
        </p:nvCxnSpPr>
        <p:spPr>
          <a:xfrm flipV="1">
            <a:off x="8841278" y="4885911"/>
            <a:ext cx="0" cy="181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3E5F53C-AF42-4330-0A4B-A1820678B80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CDC22AF-8176-8547-98CF-6C2BDE98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7661973"/>
                  </p:ext>
                </p:extLst>
              </p:nvPr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1515" r="-2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163" t="-1515" r="-1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163" t="-1515" r="-5814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103077" r="-305814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200000" r="-305814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304615" r="-305814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E66B7C-AA4A-A076-B412-37A20DB0AEDC}"/>
              </a:ext>
            </a:extLst>
          </p:cNvPr>
          <p:cNvCxnSpPr/>
          <p:nvPr/>
        </p:nvCxnSpPr>
        <p:spPr>
          <a:xfrm flipV="1">
            <a:off x="4370968" y="5256320"/>
            <a:ext cx="457200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EB4361D-D81A-B04E-8233-6CCC530F390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597613" y="5503130"/>
            <a:ext cx="272452" cy="368339"/>
          </a:xfrm>
          <a:prstGeom prst="bentConnector2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EEA49F-ED2F-8DEB-0F24-3435C0752158}"/>
              </a:ext>
            </a:extLst>
          </p:cNvPr>
          <p:cNvSpPr txBox="1"/>
          <p:nvPr/>
        </p:nvSpPr>
        <p:spPr>
          <a:xfrm rot="16200000">
            <a:off x="1223643" y="4782596"/>
            <a:ext cx="117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723776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E5C9-4B04-D4F3-83B3-DD1B0592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191A-2785-4BC7-4C9A-B72BBE80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BCA15358-730F-2157-227C-D5304EB67B2F}"/>
                  </a:ext>
                </a:extLst>
              </p:cNvPr>
              <p:cNvSpPr txBox="1"/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BCA15358-730F-2157-227C-D5304EB67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7B1D9F7E-ED8D-D7A4-6F28-88C3AA1456C2}"/>
                  </a:ext>
                </a:extLst>
              </p:cNvPr>
              <p:cNvSpPr txBox="1"/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7B1D9F7E-ED8D-D7A4-6F28-88C3AA145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50">
            <a:extLst>
              <a:ext uri="{FF2B5EF4-FFF2-40B4-BE49-F238E27FC236}">
                <a16:creationId xmlns:a16="http://schemas.microsoft.com/office/drawing/2014/main" id="{DC6F5A5A-F424-365B-9569-A6C08F7FD082}"/>
              </a:ext>
            </a:extLst>
          </p:cNvPr>
          <p:cNvSpPr txBox="1"/>
          <p:nvPr/>
        </p:nvSpPr>
        <p:spPr>
          <a:xfrm>
            <a:off x="5033850" y="5077776"/>
            <a:ext cx="190320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i="1" dirty="0"/>
              <a:t>hypothesis prefix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51">
                <a:extLst>
                  <a:ext uri="{FF2B5EF4-FFF2-40B4-BE49-F238E27FC236}">
                    <a16:creationId xmlns:a16="http://schemas.microsoft.com/office/drawing/2014/main" id="{AC818C4B-DE07-F1D7-1B58-50E074B5A827}"/>
                  </a:ext>
                </a:extLst>
              </p:cNvPr>
              <p:cNvSpPr txBox="1"/>
              <p:nvPr/>
            </p:nvSpPr>
            <p:spPr>
              <a:xfrm>
                <a:off x="7554837" y="5053282"/>
                <a:ext cx="257288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1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51">
                <a:extLst>
                  <a:ext uri="{FF2B5EF4-FFF2-40B4-BE49-F238E27FC236}">
                    <a16:creationId xmlns:a16="http://schemas.microsoft.com/office/drawing/2014/main" id="{AC818C4B-DE07-F1D7-1B58-50E074B5A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837" y="5053282"/>
                <a:ext cx="2572882" cy="36933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69270C-E5AE-0053-37AF-9FFE42873764}"/>
              </a:ext>
            </a:extLst>
          </p:cNvPr>
          <p:cNvSpPr/>
          <p:nvPr/>
        </p:nvSpPr>
        <p:spPr>
          <a:xfrm>
            <a:off x="4968958" y="4494144"/>
            <a:ext cx="503967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3B703DA-B587-AA42-675D-F15278E475AD}"/>
              </a:ext>
            </a:extLst>
          </p:cNvPr>
          <p:cNvSpPr/>
          <p:nvPr/>
        </p:nvSpPr>
        <p:spPr>
          <a:xfrm>
            <a:off x="7133207" y="5144561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258594-D0B7-9A49-0BC4-BFE0F5433056}"/>
              </a:ext>
            </a:extLst>
          </p:cNvPr>
          <p:cNvCxnSpPr>
            <a:cxnSpLocks/>
            <a:stCxn id="18" idx="0"/>
            <a:endCxn id="18" idx="4"/>
          </p:cNvCxnSpPr>
          <p:nvPr/>
        </p:nvCxnSpPr>
        <p:spPr>
          <a:xfrm>
            <a:off x="7247507" y="5144561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14DC18-980D-31F9-89A2-057FBEB6FD7A}"/>
              </a:ext>
            </a:extLst>
          </p:cNvPr>
          <p:cNvCxnSpPr>
            <a:cxnSpLocks/>
            <a:stCxn id="18" idx="2"/>
            <a:endCxn id="18" idx="6"/>
          </p:cNvCxnSpPr>
          <p:nvPr/>
        </p:nvCxnSpPr>
        <p:spPr>
          <a:xfrm>
            <a:off x="7133207" y="525936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8936A2-C834-E8AB-E416-7258EF8721AE}"/>
              </a:ext>
            </a:extLst>
          </p:cNvPr>
          <p:cNvCxnSpPr>
            <a:cxnSpLocks/>
          </p:cNvCxnSpPr>
          <p:nvPr/>
        </p:nvCxnSpPr>
        <p:spPr>
          <a:xfrm flipV="1">
            <a:off x="6016798" y="4890990"/>
            <a:ext cx="0" cy="172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4A5FE0-46D0-F76C-9306-0EAA474D71A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9820350" y="4333817"/>
            <a:ext cx="0" cy="8107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5C56A2FF-BABB-1E23-648F-36F2F821A928}"/>
                  </a:ext>
                </a:extLst>
              </p:cNvPr>
              <p:cNvSpPr txBox="1"/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5C56A2FF-BABB-1E23-648F-36F2F821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hought Bubble: Cloud 23">
                <a:extLst>
                  <a:ext uri="{FF2B5EF4-FFF2-40B4-BE49-F238E27FC236}">
                    <a16:creationId xmlns:a16="http://schemas.microsoft.com/office/drawing/2014/main" id="{9F04B93F-DE68-A18F-6A2A-27CFD2A91DEB}"/>
                  </a:ext>
                </a:extLst>
              </p:cNvPr>
              <p:cNvSpPr/>
              <p:nvPr/>
            </p:nvSpPr>
            <p:spPr>
              <a:xfrm>
                <a:off x="4828168" y="1755537"/>
                <a:ext cx="4344438" cy="1958675"/>
              </a:xfrm>
              <a:prstGeom prst="cloudCallout">
                <a:avLst>
                  <a:gd name="adj1" fmla="val 56038"/>
                  <a:gd name="adj2" fmla="val 66455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462865412">
                      <a:custGeom>
                        <a:avLst/>
                        <a:gdLst>
                          <a:gd name="connsiteX0" fmla="*/ 608829 w 6743954"/>
                          <a:gd name="connsiteY0" fmla="*/ 238262 h 716280"/>
                          <a:gd name="connsiteX1" fmla="*/ 877806 w 6743954"/>
                          <a:gd name="connsiteY1" fmla="*/ 114521 h 716280"/>
                          <a:gd name="connsiteX2" fmla="*/ 2186321 w 6743954"/>
                          <a:gd name="connsiteY2" fmla="*/ 86252 h 716280"/>
                          <a:gd name="connsiteX3" fmla="*/ 3505607 w 6743954"/>
                          <a:gd name="connsiteY3" fmla="*/ 56904 h 716280"/>
                          <a:gd name="connsiteX4" fmla="*/ 4019677 w 6743954"/>
                          <a:gd name="connsiteY4" fmla="*/ 3316 h 716280"/>
                          <a:gd name="connsiteX5" fmla="*/ 4657231 w 6743954"/>
                          <a:gd name="connsiteY5" fmla="*/ 41136 h 716280"/>
                          <a:gd name="connsiteX6" fmla="*/ 5536130 w 6743954"/>
                          <a:gd name="connsiteY6" fmla="*/ 11440 h 716280"/>
                          <a:gd name="connsiteX7" fmla="*/ 5981824 w 6743954"/>
                          <a:gd name="connsiteY7" fmla="*/ 92453 h 716280"/>
                          <a:gd name="connsiteX8" fmla="*/ 6553811 w 6743954"/>
                          <a:gd name="connsiteY8" fmla="*/ 171078 h 716280"/>
                          <a:gd name="connsiteX9" fmla="*/ 6528209 w 6743954"/>
                          <a:gd name="connsiteY9" fmla="*/ 256335 h 716280"/>
                          <a:gd name="connsiteX10" fmla="*/ 6715229 w 6743954"/>
                          <a:gd name="connsiteY10" fmla="*/ 386691 h 716280"/>
                          <a:gd name="connsiteX11" fmla="*/ 5839140 w 6743954"/>
                          <a:gd name="connsiteY11" fmla="*/ 500799 h 716280"/>
                          <a:gd name="connsiteX12" fmla="*/ 5525515 w 6743954"/>
                          <a:gd name="connsiteY12" fmla="*/ 598574 h 716280"/>
                          <a:gd name="connsiteX13" fmla="*/ 4457722 w 6743954"/>
                          <a:gd name="connsiteY13" fmla="*/ 610413 h 716280"/>
                          <a:gd name="connsiteX14" fmla="*/ 3694656 w 6743954"/>
                          <a:gd name="connsiteY14" fmla="*/ 714721 h 716280"/>
                          <a:gd name="connsiteX15" fmla="*/ 2572693 w 6743954"/>
                          <a:gd name="connsiteY15" fmla="*/ 651052 h 716280"/>
                          <a:gd name="connsiteX16" fmla="*/ 906062 w 6743954"/>
                          <a:gd name="connsiteY16" fmla="*/ 588145 h 716280"/>
                          <a:gd name="connsiteX17" fmla="*/ 173282 w 6743954"/>
                          <a:gd name="connsiteY17" fmla="*/ 518142 h 716280"/>
                          <a:gd name="connsiteX18" fmla="*/ 329860 w 6743954"/>
                          <a:gd name="connsiteY18" fmla="*/ 423649 h 716280"/>
                          <a:gd name="connsiteX19" fmla="*/ -781 w 6743954"/>
                          <a:gd name="connsiteY19" fmla="*/ 326703 h 716280"/>
                          <a:gd name="connsiteX20" fmla="*/ 603053 w 6743954"/>
                          <a:gd name="connsiteY20" fmla="*/ 240534 h 716280"/>
                          <a:gd name="connsiteX21" fmla="*/ 608829 w 6743954"/>
                          <a:gd name="connsiteY21" fmla="*/ 238262 h 716280"/>
                          <a:gd name="connsiteX0" fmla="*/ 7262027 w 6743954"/>
                          <a:gd name="connsiteY0" fmla="*/ 763211 h 716280"/>
                          <a:gd name="connsiteX1" fmla="*/ 7242130 w 6743954"/>
                          <a:gd name="connsiteY1" fmla="*/ 783108 h 716280"/>
                          <a:gd name="connsiteX2" fmla="*/ 7222233 w 6743954"/>
                          <a:gd name="connsiteY2" fmla="*/ 763211 h 716280"/>
                          <a:gd name="connsiteX3" fmla="*/ 7242130 w 6743954"/>
                          <a:gd name="connsiteY3" fmla="*/ 743314 h 716280"/>
                          <a:gd name="connsiteX4" fmla="*/ 7262027 w 6743954"/>
                          <a:gd name="connsiteY4" fmla="*/ 763211 h 716280"/>
                          <a:gd name="connsiteX0" fmla="*/ 6805650 w 6743954"/>
                          <a:gd name="connsiteY0" fmla="*/ 713361 h 716280"/>
                          <a:gd name="connsiteX1" fmla="*/ 6765857 w 6743954"/>
                          <a:gd name="connsiteY1" fmla="*/ 753154 h 716280"/>
                          <a:gd name="connsiteX2" fmla="*/ 6726064 w 6743954"/>
                          <a:gd name="connsiteY2" fmla="*/ 713361 h 716280"/>
                          <a:gd name="connsiteX3" fmla="*/ 6765857 w 6743954"/>
                          <a:gd name="connsiteY3" fmla="*/ 673568 h 716280"/>
                          <a:gd name="connsiteX4" fmla="*/ 6805650 w 6743954"/>
                          <a:gd name="connsiteY4" fmla="*/ 713361 h 716280"/>
                          <a:gd name="connsiteX0" fmla="*/ 6309697 w 6743954"/>
                          <a:gd name="connsiteY0" fmla="*/ 659370 h 716280"/>
                          <a:gd name="connsiteX1" fmla="*/ 6250007 w 6743954"/>
                          <a:gd name="connsiteY1" fmla="*/ 719060 h 716280"/>
                          <a:gd name="connsiteX2" fmla="*/ 6190317 w 6743954"/>
                          <a:gd name="connsiteY2" fmla="*/ 659370 h 716280"/>
                          <a:gd name="connsiteX3" fmla="*/ 6250007 w 6743954"/>
                          <a:gd name="connsiteY3" fmla="*/ 599680 h 716280"/>
                          <a:gd name="connsiteX4" fmla="*/ 6309697 w 6743954"/>
                          <a:gd name="connsiteY4" fmla="*/ 659370 h 716280"/>
                          <a:gd name="connsiteX0" fmla="*/ 732624 w 6743954"/>
                          <a:gd name="connsiteY0" fmla="*/ 434029 h 716280"/>
                          <a:gd name="connsiteX1" fmla="*/ 337197 w 6743954"/>
                          <a:gd name="connsiteY1" fmla="*/ 420814 h 716280"/>
                          <a:gd name="connsiteX2" fmla="*/ 1081530 w 6743954"/>
                          <a:gd name="connsiteY2" fmla="*/ 578644 h 716280"/>
                          <a:gd name="connsiteX3" fmla="*/ 908560 w 6743954"/>
                          <a:gd name="connsiteY3" fmla="*/ 584962 h 716280"/>
                          <a:gd name="connsiteX4" fmla="*/ 2572381 w 6743954"/>
                          <a:gd name="connsiteY4" fmla="*/ 648133 h 716280"/>
                          <a:gd name="connsiteX5" fmla="*/ 2468099 w 6743954"/>
                          <a:gd name="connsiteY5" fmla="*/ 619283 h 716280"/>
                          <a:gd name="connsiteX6" fmla="*/ 4500184 w 6743954"/>
                          <a:gd name="connsiteY6" fmla="*/ 576190 h 716280"/>
                          <a:gd name="connsiteX7" fmla="*/ 4458502 w 6743954"/>
                          <a:gd name="connsiteY7" fmla="*/ 607843 h 716280"/>
                          <a:gd name="connsiteX8" fmla="*/ 5327879 w 6743954"/>
                          <a:gd name="connsiteY8" fmla="*/ 380590 h 716280"/>
                          <a:gd name="connsiteX9" fmla="*/ 5835393 w 6743954"/>
                          <a:gd name="connsiteY9" fmla="*/ 498908 h 716280"/>
                          <a:gd name="connsiteX10" fmla="*/ 6525087 w 6743954"/>
                          <a:gd name="connsiteY10" fmla="*/ 254577 h 716280"/>
                          <a:gd name="connsiteX11" fmla="*/ 6299040 w 6743954"/>
                          <a:gd name="connsiteY11" fmla="*/ 298947 h 716280"/>
                          <a:gd name="connsiteX12" fmla="*/ 5982761 w 6743954"/>
                          <a:gd name="connsiteY12" fmla="*/ 89966 h 716280"/>
                          <a:gd name="connsiteX13" fmla="*/ 5994625 w 6743954"/>
                          <a:gd name="connsiteY13" fmla="*/ 110923 h 716280"/>
                          <a:gd name="connsiteX14" fmla="*/ 4539367 w 6743954"/>
                          <a:gd name="connsiteY14" fmla="*/ 65526 h 716280"/>
                          <a:gd name="connsiteX15" fmla="*/ 4655201 w 6743954"/>
                          <a:gd name="connsiteY15" fmla="*/ 38798 h 716280"/>
                          <a:gd name="connsiteX16" fmla="*/ 3456432 w 6743954"/>
                          <a:gd name="connsiteY16" fmla="*/ 78260 h 716280"/>
                          <a:gd name="connsiteX17" fmla="*/ 3512476 w 6743954"/>
                          <a:gd name="connsiteY17" fmla="*/ 55213 h 716280"/>
                          <a:gd name="connsiteX18" fmla="*/ 2185540 w 6743954"/>
                          <a:gd name="connsiteY18" fmla="*/ 86086 h 716280"/>
                          <a:gd name="connsiteX19" fmla="*/ 2388483 w 6743954"/>
                          <a:gd name="connsiteY19" fmla="*/ 108436 h 716280"/>
                          <a:gd name="connsiteX20" fmla="*/ 644266 w 6743954"/>
                          <a:gd name="connsiteY20" fmla="*/ 261790 h 716280"/>
                          <a:gd name="connsiteX21" fmla="*/ 608829 w 6743954"/>
                          <a:gd name="connsiteY21" fmla="*/ 238262 h 7162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6743954" h="716280" fill="none" extrusionOk="0">
                            <a:moveTo>
                              <a:pt x="608829" y="238262"/>
                            </a:moveTo>
                            <a:cubicBezTo>
                              <a:pt x="560878" y="194073"/>
                              <a:pt x="657492" y="147729"/>
                              <a:pt x="877806" y="114521"/>
                            </a:cubicBezTo>
                            <a:cubicBezTo>
                              <a:pt x="1243971" y="-58735"/>
                              <a:pt x="1838647" y="30107"/>
                              <a:pt x="2186321" y="86252"/>
                            </a:cubicBezTo>
                            <a:cubicBezTo>
                              <a:pt x="2456491" y="22186"/>
                              <a:pt x="3068614" y="60588"/>
                              <a:pt x="3505607" y="56904"/>
                            </a:cubicBezTo>
                            <a:cubicBezTo>
                              <a:pt x="3581227" y="28948"/>
                              <a:pt x="3795711" y="26781"/>
                              <a:pt x="4019677" y="3316"/>
                            </a:cubicBezTo>
                            <a:cubicBezTo>
                              <a:pt x="4240753" y="19947"/>
                              <a:pt x="4517963" y="12049"/>
                              <a:pt x="4657231" y="41136"/>
                            </a:cubicBezTo>
                            <a:cubicBezTo>
                              <a:pt x="4907407" y="29286"/>
                              <a:pt x="5202171" y="-63968"/>
                              <a:pt x="5536130" y="11440"/>
                            </a:cubicBezTo>
                            <a:cubicBezTo>
                              <a:pt x="5754517" y="32621"/>
                              <a:pt x="5936728" y="53064"/>
                              <a:pt x="5981824" y="92453"/>
                            </a:cubicBezTo>
                            <a:cubicBezTo>
                              <a:pt x="6265543" y="119349"/>
                              <a:pt x="6482907" y="141439"/>
                              <a:pt x="6553811" y="171078"/>
                            </a:cubicBezTo>
                            <a:cubicBezTo>
                              <a:pt x="6618871" y="196741"/>
                              <a:pt x="6606883" y="229216"/>
                              <a:pt x="6528209" y="256335"/>
                            </a:cubicBezTo>
                            <a:cubicBezTo>
                              <a:pt x="6714774" y="289645"/>
                              <a:pt x="6806165" y="343274"/>
                              <a:pt x="6715229" y="386691"/>
                            </a:cubicBezTo>
                            <a:cubicBezTo>
                              <a:pt x="6584700" y="375453"/>
                              <a:pt x="6307048" y="430000"/>
                              <a:pt x="5839140" y="500799"/>
                            </a:cubicBezTo>
                            <a:cubicBezTo>
                              <a:pt x="5852766" y="555277"/>
                              <a:pt x="5739684" y="596084"/>
                              <a:pt x="5525515" y="598574"/>
                            </a:cubicBezTo>
                            <a:cubicBezTo>
                              <a:pt x="5239906" y="613925"/>
                              <a:pt x="4852479" y="696457"/>
                              <a:pt x="4457722" y="610413"/>
                            </a:cubicBezTo>
                            <a:cubicBezTo>
                              <a:pt x="4280896" y="626728"/>
                              <a:pt x="4131221" y="671144"/>
                              <a:pt x="3694656" y="714721"/>
                            </a:cubicBezTo>
                            <a:cubicBezTo>
                              <a:pt x="3273953" y="715341"/>
                              <a:pt x="2815251" y="667988"/>
                              <a:pt x="2572693" y="651052"/>
                            </a:cubicBezTo>
                            <a:cubicBezTo>
                              <a:pt x="2023894" y="670361"/>
                              <a:pt x="1262361" y="714834"/>
                              <a:pt x="906062" y="588145"/>
                            </a:cubicBezTo>
                            <a:cubicBezTo>
                              <a:pt x="560623" y="594179"/>
                              <a:pt x="290176" y="583009"/>
                              <a:pt x="173282" y="518142"/>
                            </a:cubicBezTo>
                            <a:cubicBezTo>
                              <a:pt x="100664" y="491851"/>
                              <a:pt x="145354" y="449138"/>
                              <a:pt x="329860" y="423649"/>
                            </a:cubicBezTo>
                            <a:cubicBezTo>
                              <a:pt x="85318" y="410552"/>
                              <a:pt x="-29721" y="373424"/>
                              <a:pt x="-781" y="326703"/>
                            </a:cubicBezTo>
                            <a:cubicBezTo>
                              <a:pt x="28222" y="301366"/>
                              <a:pt x="302951" y="267052"/>
                              <a:pt x="603053" y="240534"/>
                            </a:cubicBezTo>
                            <a:cubicBezTo>
                              <a:pt x="604924" y="239852"/>
                              <a:pt x="607218" y="238588"/>
                              <a:pt x="608829" y="238262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7262027" y="763211"/>
                            </a:moveTo>
                            <a:cubicBezTo>
                              <a:pt x="7259245" y="773584"/>
                              <a:pt x="7254213" y="783156"/>
                              <a:pt x="7242130" y="783108"/>
                            </a:cubicBezTo>
                            <a:cubicBezTo>
                              <a:pt x="7230382" y="781049"/>
                              <a:pt x="7219729" y="774530"/>
                              <a:pt x="7222233" y="763211"/>
                            </a:cubicBezTo>
                            <a:cubicBezTo>
                              <a:pt x="7222058" y="751797"/>
                              <a:pt x="7231446" y="742745"/>
                              <a:pt x="7242130" y="743314"/>
                            </a:cubicBezTo>
                            <a:cubicBezTo>
                              <a:pt x="7250379" y="741807"/>
                              <a:pt x="7264460" y="752881"/>
                              <a:pt x="7262027" y="763211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6805650" y="713361"/>
                            </a:moveTo>
                            <a:cubicBezTo>
                              <a:pt x="6805287" y="735843"/>
                              <a:pt x="6789131" y="751226"/>
                              <a:pt x="6765857" y="753154"/>
                            </a:cubicBezTo>
                            <a:cubicBezTo>
                              <a:pt x="6747038" y="754031"/>
                              <a:pt x="6722756" y="736756"/>
                              <a:pt x="6726064" y="713361"/>
                            </a:cubicBezTo>
                            <a:cubicBezTo>
                              <a:pt x="6728084" y="692821"/>
                              <a:pt x="6743197" y="670457"/>
                              <a:pt x="6765857" y="673568"/>
                            </a:cubicBezTo>
                            <a:cubicBezTo>
                              <a:pt x="6787596" y="673068"/>
                              <a:pt x="6803519" y="691171"/>
                              <a:pt x="6805650" y="713361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6309697" y="659370"/>
                            </a:moveTo>
                            <a:cubicBezTo>
                              <a:pt x="6313359" y="684887"/>
                              <a:pt x="6289757" y="718282"/>
                              <a:pt x="6250007" y="719060"/>
                            </a:cubicBezTo>
                            <a:cubicBezTo>
                              <a:pt x="6216198" y="712432"/>
                              <a:pt x="6191153" y="697735"/>
                              <a:pt x="6190317" y="659370"/>
                            </a:cubicBezTo>
                            <a:cubicBezTo>
                              <a:pt x="6190575" y="624922"/>
                              <a:pt x="6220114" y="604345"/>
                              <a:pt x="6250007" y="599680"/>
                            </a:cubicBezTo>
                            <a:cubicBezTo>
                              <a:pt x="6277542" y="602161"/>
                              <a:pt x="6308512" y="624370"/>
                              <a:pt x="6309697" y="659370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732624" y="434029"/>
                            </a:moveTo>
                            <a:cubicBezTo>
                              <a:pt x="577915" y="446939"/>
                              <a:pt x="433914" y="412735"/>
                              <a:pt x="337197" y="420814"/>
                            </a:cubicBezTo>
                            <a:moveTo>
                              <a:pt x="1081530" y="578644"/>
                            </a:moveTo>
                            <a:cubicBezTo>
                              <a:pt x="1019435" y="581847"/>
                              <a:pt x="980975" y="583079"/>
                              <a:pt x="908560" y="584962"/>
                            </a:cubicBezTo>
                            <a:moveTo>
                              <a:pt x="2572381" y="648133"/>
                            </a:moveTo>
                            <a:cubicBezTo>
                              <a:pt x="2533676" y="638841"/>
                              <a:pt x="2494656" y="631020"/>
                              <a:pt x="2468099" y="619283"/>
                            </a:cubicBezTo>
                            <a:moveTo>
                              <a:pt x="4500184" y="576190"/>
                            </a:moveTo>
                            <a:cubicBezTo>
                              <a:pt x="4495573" y="585697"/>
                              <a:pt x="4483117" y="597998"/>
                              <a:pt x="4458502" y="607843"/>
                            </a:cubicBezTo>
                            <a:moveTo>
                              <a:pt x="5327879" y="380590"/>
                            </a:moveTo>
                            <a:cubicBezTo>
                              <a:pt x="5639312" y="403082"/>
                              <a:pt x="5844774" y="443436"/>
                              <a:pt x="5835393" y="498908"/>
                            </a:cubicBezTo>
                            <a:moveTo>
                              <a:pt x="6525087" y="254577"/>
                            </a:moveTo>
                            <a:cubicBezTo>
                              <a:pt x="6478908" y="271928"/>
                              <a:pt x="6374583" y="289010"/>
                              <a:pt x="6299040" y="298947"/>
                            </a:cubicBezTo>
                            <a:moveTo>
                              <a:pt x="5982761" y="89966"/>
                            </a:moveTo>
                            <a:cubicBezTo>
                              <a:pt x="5991733" y="95749"/>
                              <a:pt x="5994767" y="104063"/>
                              <a:pt x="5994625" y="110923"/>
                            </a:cubicBezTo>
                            <a:moveTo>
                              <a:pt x="4539367" y="65526"/>
                            </a:moveTo>
                            <a:cubicBezTo>
                              <a:pt x="4565211" y="54375"/>
                              <a:pt x="4608415" y="47873"/>
                              <a:pt x="4655201" y="38798"/>
                            </a:cubicBezTo>
                            <a:moveTo>
                              <a:pt x="3456432" y="78260"/>
                            </a:moveTo>
                            <a:cubicBezTo>
                              <a:pt x="3467468" y="69747"/>
                              <a:pt x="3487054" y="60423"/>
                              <a:pt x="3512476" y="55213"/>
                            </a:cubicBezTo>
                            <a:moveTo>
                              <a:pt x="2185540" y="86086"/>
                            </a:moveTo>
                            <a:cubicBezTo>
                              <a:pt x="2262742" y="96019"/>
                              <a:pt x="2326259" y="101119"/>
                              <a:pt x="2388483" y="108436"/>
                            </a:cubicBezTo>
                            <a:moveTo>
                              <a:pt x="644266" y="261790"/>
                            </a:moveTo>
                            <a:cubicBezTo>
                              <a:pt x="627066" y="253708"/>
                              <a:pt x="617098" y="247415"/>
                              <a:pt x="608829" y="238262"/>
                            </a:cubicBezTo>
                          </a:path>
                          <a:path w="6743954" h="716280" stroke="0" extrusionOk="0">
                            <a:moveTo>
                              <a:pt x="608829" y="238262"/>
                            </a:moveTo>
                            <a:cubicBezTo>
                              <a:pt x="542833" y="174403"/>
                              <a:pt x="683107" y="130822"/>
                              <a:pt x="877806" y="114521"/>
                            </a:cubicBezTo>
                            <a:cubicBezTo>
                              <a:pt x="1222133" y="74267"/>
                              <a:pt x="1793460" y="59358"/>
                              <a:pt x="2186321" y="86252"/>
                            </a:cubicBezTo>
                            <a:cubicBezTo>
                              <a:pt x="2369372" y="54229"/>
                              <a:pt x="3162940" y="-10724"/>
                              <a:pt x="3505607" y="56904"/>
                            </a:cubicBezTo>
                            <a:cubicBezTo>
                              <a:pt x="3570514" y="31774"/>
                              <a:pt x="3812143" y="-7759"/>
                              <a:pt x="4019677" y="3316"/>
                            </a:cubicBezTo>
                            <a:cubicBezTo>
                              <a:pt x="4258140" y="-14571"/>
                              <a:pt x="4516999" y="-5483"/>
                              <a:pt x="4657231" y="41136"/>
                            </a:cubicBezTo>
                            <a:cubicBezTo>
                              <a:pt x="4827848" y="-40791"/>
                              <a:pt x="5209206" y="-85796"/>
                              <a:pt x="5536130" y="11440"/>
                            </a:cubicBezTo>
                            <a:cubicBezTo>
                              <a:pt x="5775167" y="17108"/>
                              <a:pt x="5930080" y="52909"/>
                              <a:pt x="5981824" y="92453"/>
                            </a:cubicBezTo>
                            <a:cubicBezTo>
                              <a:pt x="6272508" y="92323"/>
                              <a:pt x="6453372" y="125433"/>
                              <a:pt x="6553811" y="171078"/>
                            </a:cubicBezTo>
                            <a:cubicBezTo>
                              <a:pt x="6620276" y="198835"/>
                              <a:pt x="6604640" y="236750"/>
                              <a:pt x="6528209" y="256335"/>
                            </a:cubicBezTo>
                            <a:cubicBezTo>
                              <a:pt x="6741748" y="311912"/>
                              <a:pt x="6790286" y="332612"/>
                              <a:pt x="6715229" y="386691"/>
                            </a:cubicBezTo>
                            <a:cubicBezTo>
                              <a:pt x="6619508" y="463540"/>
                              <a:pt x="6288050" y="492917"/>
                              <a:pt x="5839140" y="500799"/>
                            </a:cubicBezTo>
                            <a:cubicBezTo>
                              <a:pt x="5854958" y="514489"/>
                              <a:pt x="5740675" y="569989"/>
                              <a:pt x="5525515" y="598574"/>
                            </a:cubicBezTo>
                            <a:cubicBezTo>
                              <a:pt x="5240576" y="579070"/>
                              <a:pt x="4773046" y="659540"/>
                              <a:pt x="4457722" y="610413"/>
                            </a:cubicBezTo>
                            <a:cubicBezTo>
                              <a:pt x="4420451" y="628026"/>
                              <a:pt x="4063797" y="656685"/>
                              <a:pt x="3694656" y="714721"/>
                            </a:cubicBezTo>
                            <a:cubicBezTo>
                              <a:pt x="3290431" y="740435"/>
                              <a:pt x="2814913" y="681286"/>
                              <a:pt x="2572693" y="651052"/>
                            </a:cubicBezTo>
                            <a:cubicBezTo>
                              <a:pt x="1907813" y="715428"/>
                              <a:pt x="1229563" y="698327"/>
                              <a:pt x="906062" y="588145"/>
                            </a:cubicBezTo>
                            <a:cubicBezTo>
                              <a:pt x="561599" y="597309"/>
                              <a:pt x="269230" y="534016"/>
                              <a:pt x="173282" y="518142"/>
                            </a:cubicBezTo>
                            <a:cubicBezTo>
                              <a:pt x="125324" y="478531"/>
                              <a:pt x="156556" y="463827"/>
                              <a:pt x="329860" y="423649"/>
                            </a:cubicBezTo>
                            <a:cubicBezTo>
                              <a:pt x="94461" y="397052"/>
                              <a:pt x="-18674" y="364503"/>
                              <a:pt x="-781" y="326703"/>
                            </a:cubicBezTo>
                            <a:cubicBezTo>
                              <a:pt x="10892" y="231740"/>
                              <a:pt x="323695" y="244078"/>
                              <a:pt x="603053" y="240534"/>
                            </a:cubicBezTo>
                            <a:cubicBezTo>
                              <a:pt x="604931" y="239625"/>
                              <a:pt x="607339" y="239169"/>
                              <a:pt x="608829" y="238262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7262027" y="763211"/>
                            </a:moveTo>
                            <a:cubicBezTo>
                              <a:pt x="7259659" y="774708"/>
                              <a:pt x="7253472" y="783813"/>
                              <a:pt x="7242130" y="783108"/>
                            </a:cubicBezTo>
                            <a:cubicBezTo>
                              <a:pt x="7228758" y="781258"/>
                              <a:pt x="7225190" y="773807"/>
                              <a:pt x="7222233" y="763211"/>
                            </a:cubicBezTo>
                            <a:cubicBezTo>
                              <a:pt x="7221318" y="752726"/>
                              <a:pt x="7229057" y="742586"/>
                              <a:pt x="7242130" y="743314"/>
                            </a:cubicBezTo>
                            <a:cubicBezTo>
                              <a:pt x="7253890" y="744169"/>
                              <a:pt x="7264707" y="752854"/>
                              <a:pt x="7262027" y="763211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6805650" y="713361"/>
                            </a:moveTo>
                            <a:cubicBezTo>
                              <a:pt x="6803603" y="737274"/>
                              <a:pt x="6785976" y="757831"/>
                              <a:pt x="6765857" y="753154"/>
                            </a:cubicBezTo>
                            <a:cubicBezTo>
                              <a:pt x="6744109" y="749346"/>
                              <a:pt x="6726973" y="732101"/>
                              <a:pt x="6726064" y="713361"/>
                            </a:cubicBezTo>
                            <a:cubicBezTo>
                              <a:pt x="6725074" y="694077"/>
                              <a:pt x="6742057" y="672809"/>
                              <a:pt x="6765857" y="673568"/>
                            </a:cubicBezTo>
                            <a:cubicBezTo>
                              <a:pt x="6790034" y="672991"/>
                              <a:pt x="6801569" y="694589"/>
                              <a:pt x="6805650" y="713361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6309697" y="659370"/>
                            </a:moveTo>
                            <a:cubicBezTo>
                              <a:pt x="6314372" y="696059"/>
                              <a:pt x="6284850" y="726443"/>
                              <a:pt x="6250007" y="719060"/>
                            </a:cubicBezTo>
                            <a:cubicBezTo>
                              <a:pt x="6224181" y="714793"/>
                              <a:pt x="6184523" y="692744"/>
                              <a:pt x="6190317" y="659370"/>
                            </a:cubicBezTo>
                            <a:cubicBezTo>
                              <a:pt x="6190976" y="626944"/>
                              <a:pt x="6220947" y="606151"/>
                              <a:pt x="6250007" y="599680"/>
                            </a:cubicBezTo>
                            <a:cubicBezTo>
                              <a:pt x="6280040" y="599055"/>
                              <a:pt x="6306167" y="619799"/>
                              <a:pt x="6309697" y="659370"/>
                            </a:cubicBezTo>
                            <a:close/>
                          </a:path>
                          <a:path w="6743954" h="716280" fill="none" stroke="0" extrusionOk="0">
                            <a:moveTo>
                              <a:pt x="732624" y="434029"/>
                            </a:moveTo>
                            <a:cubicBezTo>
                              <a:pt x="600994" y="446306"/>
                              <a:pt x="458726" y="423655"/>
                              <a:pt x="337197" y="420814"/>
                            </a:cubicBezTo>
                            <a:moveTo>
                              <a:pt x="1081530" y="578644"/>
                            </a:moveTo>
                            <a:cubicBezTo>
                              <a:pt x="1041141" y="589398"/>
                              <a:pt x="963516" y="581142"/>
                              <a:pt x="908560" y="584962"/>
                            </a:cubicBezTo>
                            <a:moveTo>
                              <a:pt x="2572381" y="648133"/>
                            </a:moveTo>
                            <a:cubicBezTo>
                              <a:pt x="2530137" y="640300"/>
                              <a:pt x="2491431" y="623560"/>
                              <a:pt x="2468099" y="619283"/>
                            </a:cubicBezTo>
                            <a:moveTo>
                              <a:pt x="4500184" y="576190"/>
                            </a:moveTo>
                            <a:cubicBezTo>
                              <a:pt x="4492921" y="589783"/>
                              <a:pt x="4477716" y="598371"/>
                              <a:pt x="4458502" y="607843"/>
                            </a:cubicBezTo>
                            <a:moveTo>
                              <a:pt x="5327879" y="380590"/>
                            </a:moveTo>
                            <a:cubicBezTo>
                              <a:pt x="5639539" y="397322"/>
                              <a:pt x="5835810" y="447642"/>
                              <a:pt x="5835393" y="498908"/>
                            </a:cubicBezTo>
                            <a:moveTo>
                              <a:pt x="6525087" y="254577"/>
                            </a:moveTo>
                            <a:cubicBezTo>
                              <a:pt x="6478352" y="267823"/>
                              <a:pt x="6387474" y="276114"/>
                              <a:pt x="6299040" y="298947"/>
                            </a:cubicBezTo>
                            <a:moveTo>
                              <a:pt x="5982761" y="89966"/>
                            </a:moveTo>
                            <a:cubicBezTo>
                              <a:pt x="5993149" y="96807"/>
                              <a:pt x="5993867" y="104761"/>
                              <a:pt x="5994625" y="110923"/>
                            </a:cubicBezTo>
                            <a:moveTo>
                              <a:pt x="4539367" y="65526"/>
                            </a:moveTo>
                            <a:cubicBezTo>
                              <a:pt x="4569783" y="48489"/>
                              <a:pt x="4617442" y="48788"/>
                              <a:pt x="4655201" y="38798"/>
                            </a:cubicBezTo>
                            <a:moveTo>
                              <a:pt x="3456432" y="78260"/>
                            </a:moveTo>
                            <a:cubicBezTo>
                              <a:pt x="3466611" y="68363"/>
                              <a:pt x="3488211" y="59251"/>
                              <a:pt x="3512476" y="55213"/>
                            </a:cubicBezTo>
                            <a:moveTo>
                              <a:pt x="2185540" y="86086"/>
                            </a:moveTo>
                            <a:cubicBezTo>
                              <a:pt x="2274895" y="96553"/>
                              <a:pt x="2325531" y="101346"/>
                              <a:pt x="2388483" y="108436"/>
                            </a:cubicBezTo>
                            <a:moveTo>
                              <a:pt x="644266" y="261790"/>
                            </a:moveTo>
                            <a:cubicBezTo>
                              <a:pt x="626300" y="252684"/>
                              <a:pt x="615521" y="247794"/>
                              <a:pt x="608829" y="238262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Given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h</a:t>
                </a:r>
                <a:r>
                  <a:rPr lang="en-US" dirty="0">
                    <a:solidFill>
                      <a:schemeClr val="tx1"/>
                    </a:solidFill>
                  </a:rPr>
                  <a:t>ypothesis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class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and dataset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can Transformer identify the correct hypothesis?</a:t>
                </a:r>
              </a:p>
            </p:txBody>
          </p:sp>
        </mc:Choice>
        <mc:Fallback>
          <p:sp>
            <p:nvSpPr>
              <p:cNvPr id="24" name="Thought Bubble: Cloud 23">
                <a:extLst>
                  <a:ext uri="{FF2B5EF4-FFF2-40B4-BE49-F238E27FC236}">
                    <a16:creationId xmlns:a16="http://schemas.microsoft.com/office/drawing/2014/main" id="{9F04B93F-DE68-A18F-6A2A-27CFD2A91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68" y="1755537"/>
                <a:ext cx="4344438" cy="1958675"/>
              </a:xfrm>
              <a:prstGeom prst="cloudCallout">
                <a:avLst>
                  <a:gd name="adj1" fmla="val 56038"/>
                  <a:gd name="adj2" fmla="val 66455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25000"/>
                    <a:lumOff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462865412">
                      <a:custGeom>
                        <a:avLst/>
                        <a:gdLst>
                          <a:gd name="connsiteX0" fmla="*/ 608829 w 6743954"/>
                          <a:gd name="connsiteY0" fmla="*/ 238262 h 716280"/>
                          <a:gd name="connsiteX1" fmla="*/ 877806 w 6743954"/>
                          <a:gd name="connsiteY1" fmla="*/ 114521 h 716280"/>
                          <a:gd name="connsiteX2" fmla="*/ 2186321 w 6743954"/>
                          <a:gd name="connsiteY2" fmla="*/ 86252 h 716280"/>
                          <a:gd name="connsiteX3" fmla="*/ 3505607 w 6743954"/>
                          <a:gd name="connsiteY3" fmla="*/ 56904 h 716280"/>
                          <a:gd name="connsiteX4" fmla="*/ 4019677 w 6743954"/>
                          <a:gd name="connsiteY4" fmla="*/ 3316 h 716280"/>
                          <a:gd name="connsiteX5" fmla="*/ 4657231 w 6743954"/>
                          <a:gd name="connsiteY5" fmla="*/ 41136 h 716280"/>
                          <a:gd name="connsiteX6" fmla="*/ 5536130 w 6743954"/>
                          <a:gd name="connsiteY6" fmla="*/ 11440 h 716280"/>
                          <a:gd name="connsiteX7" fmla="*/ 5981824 w 6743954"/>
                          <a:gd name="connsiteY7" fmla="*/ 92453 h 716280"/>
                          <a:gd name="connsiteX8" fmla="*/ 6553811 w 6743954"/>
                          <a:gd name="connsiteY8" fmla="*/ 171078 h 716280"/>
                          <a:gd name="connsiteX9" fmla="*/ 6528209 w 6743954"/>
                          <a:gd name="connsiteY9" fmla="*/ 256335 h 716280"/>
                          <a:gd name="connsiteX10" fmla="*/ 6715229 w 6743954"/>
                          <a:gd name="connsiteY10" fmla="*/ 386691 h 716280"/>
                          <a:gd name="connsiteX11" fmla="*/ 5839140 w 6743954"/>
                          <a:gd name="connsiteY11" fmla="*/ 500799 h 716280"/>
                          <a:gd name="connsiteX12" fmla="*/ 5525515 w 6743954"/>
                          <a:gd name="connsiteY12" fmla="*/ 598574 h 716280"/>
                          <a:gd name="connsiteX13" fmla="*/ 4457722 w 6743954"/>
                          <a:gd name="connsiteY13" fmla="*/ 610413 h 716280"/>
                          <a:gd name="connsiteX14" fmla="*/ 3694656 w 6743954"/>
                          <a:gd name="connsiteY14" fmla="*/ 714721 h 716280"/>
                          <a:gd name="connsiteX15" fmla="*/ 2572693 w 6743954"/>
                          <a:gd name="connsiteY15" fmla="*/ 651052 h 716280"/>
                          <a:gd name="connsiteX16" fmla="*/ 906062 w 6743954"/>
                          <a:gd name="connsiteY16" fmla="*/ 588145 h 716280"/>
                          <a:gd name="connsiteX17" fmla="*/ 173282 w 6743954"/>
                          <a:gd name="connsiteY17" fmla="*/ 518142 h 716280"/>
                          <a:gd name="connsiteX18" fmla="*/ 329860 w 6743954"/>
                          <a:gd name="connsiteY18" fmla="*/ 423649 h 716280"/>
                          <a:gd name="connsiteX19" fmla="*/ -781 w 6743954"/>
                          <a:gd name="connsiteY19" fmla="*/ 326703 h 716280"/>
                          <a:gd name="connsiteX20" fmla="*/ 603053 w 6743954"/>
                          <a:gd name="connsiteY20" fmla="*/ 240534 h 716280"/>
                          <a:gd name="connsiteX21" fmla="*/ 608829 w 6743954"/>
                          <a:gd name="connsiteY21" fmla="*/ 238262 h 716280"/>
                          <a:gd name="connsiteX0" fmla="*/ 7262027 w 6743954"/>
                          <a:gd name="connsiteY0" fmla="*/ 763211 h 716280"/>
                          <a:gd name="connsiteX1" fmla="*/ 7242130 w 6743954"/>
                          <a:gd name="connsiteY1" fmla="*/ 783108 h 716280"/>
                          <a:gd name="connsiteX2" fmla="*/ 7222233 w 6743954"/>
                          <a:gd name="connsiteY2" fmla="*/ 763211 h 716280"/>
                          <a:gd name="connsiteX3" fmla="*/ 7242130 w 6743954"/>
                          <a:gd name="connsiteY3" fmla="*/ 743314 h 716280"/>
                          <a:gd name="connsiteX4" fmla="*/ 7262027 w 6743954"/>
                          <a:gd name="connsiteY4" fmla="*/ 763211 h 716280"/>
                          <a:gd name="connsiteX0" fmla="*/ 6805650 w 6743954"/>
                          <a:gd name="connsiteY0" fmla="*/ 713361 h 716280"/>
                          <a:gd name="connsiteX1" fmla="*/ 6765857 w 6743954"/>
                          <a:gd name="connsiteY1" fmla="*/ 753154 h 716280"/>
                          <a:gd name="connsiteX2" fmla="*/ 6726064 w 6743954"/>
                          <a:gd name="connsiteY2" fmla="*/ 713361 h 716280"/>
                          <a:gd name="connsiteX3" fmla="*/ 6765857 w 6743954"/>
                          <a:gd name="connsiteY3" fmla="*/ 673568 h 716280"/>
                          <a:gd name="connsiteX4" fmla="*/ 6805650 w 6743954"/>
                          <a:gd name="connsiteY4" fmla="*/ 713361 h 716280"/>
                          <a:gd name="connsiteX0" fmla="*/ 6309697 w 6743954"/>
                          <a:gd name="connsiteY0" fmla="*/ 659370 h 716280"/>
                          <a:gd name="connsiteX1" fmla="*/ 6250007 w 6743954"/>
                          <a:gd name="connsiteY1" fmla="*/ 719060 h 716280"/>
                          <a:gd name="connsiteX2" fmla="*/ 6190317 w 6743954"/>
                          <a:gd name="connsiteY2" fmla="*/ 659370 h 716280"/>
                          <a:gd name="connsiteX3" fmla="*/ 6250007 w 6743954"/>
                          <a:gd name="connsiteY3" fmla="*/ 599680 h 716280"/>
                          <a:gd name="connsiteX4" fmla="*/ 6309697 w 6743954"/>
                          <a:gd name="connsiteY4" fmla="*/ 659370 h 716280"/>
                          <a:gd name="connsiteX0" fmla="*/ 732624 w 6743954"/>
                          <a:gd name="connsiteY0" fmla="*/ 434029 h 716280"/>
                          <a:gd name="connsiteX1" fmla="*/ 337197 w 6743954"/>
                          <a:gd name="connsiteY1" fmla="*/ 420814 h 716280"/>
                          <a:gd name="connsiteX2" fmla="*/ 1081530 w 6743954"/>
                          <a:gd name="connsiteY2" fmla="*/ 578644 h 716280"/>
                          <a:gd name="connsiteX3" fmla="*/ 908560 w 6743954"/>
                          <a:gd name="connsiteY3" fmla="*/ 584962 h 716280"/>
                          <a:gd name="connsiteX4" fmla="*/ 2572381 w 6743954"/>
                          <a:gd name="connsiteY4" fmla="*/ 648133 h 716280"/>
                          <a:gd name="connsiteX5" fmla="*/ 2468099 w 6743954"/>
                          <a:gd name="connsiteY5" fmla="*/ 619283 h 716280"/>
                          <a:gd name="connsiteX6" fmla="*/ 4500184 w 6743954"/>
                          <a:gd name="connsiteY6" fmla="*/ 576190 h 716280"/>
                          <a:gd name="connsiteX7" fmla="*/ 4458502 w 6743954"/>
                          <a:gd name="connsiteY7" fmla="*/ 607843 h 716280"/>
                          <a:gd name="connsiteX8" fmla="*/ 5327879 w 6743954"/>
                          <a:gd name="connsiteY8" fmla="*/ 380590 h 716280"/>
                          <a:gd name="connsiteX9" fmla="*/ 5835393 w 6743954"/>
                          <a:gd name="connsiteY9" fmla="*/ 498908 h 716280"/>
                          <a:gd name="connsiteX10" fmla="*/ 6525087 w 6743954"/>
                          <a:gd name="connsiteY10" fmla="*/ 254577 h 716280"/>
                          <a:gd name="connsiteX11" fmla="*/ 6299040 w 6743954"/>
                          <a:gd name="connsiteY11" fmla="*/ 298947 h 716280"/>
                          <a:gd name="connsiteX12" fmla="*/ 5982761 w 6743954"/>
                          <a:gd name="connsiteY12" fmla="*/ 89966 h 716280"/>
                          <a:gd name="connsiteX13" fmla="*/ 5994625 w 6743954"/>
                          <a:gd name="connsiteY13" fmla="*/ 110923 h 716280"/>
                          <a:gd name="connsiteX14" fmla="*/ 4539367 w 6743954"/>
                          <a:gd name="connsiteY14" fmla="*/ 65526 h 716280"/>
                          <a:gd name="connsiteX15" fmla="*/ 4655201 w 6743954"/>
                          <a:gd name="connsiteY15" fmla="*/ 38798 h 716280"/>
                          <a:gd name="connsiteX16" fmla="*/ 3456432 w 6743954"/>
                          <a:gd name="connsiteY16" fmla="*/ 78260 h 716280"/>
                          <a:gd name="connsiteX17" fmla="*/ 3512476 w 6743954"/>
                          <a:gd name="connsiteY17" fmla="*/ 55213 h 716280"/>
                          <a:gd name="connsiteX18" fmla="*/ 2185540 w 6743954"/>
                          <a:gd name="connsiteY18" fmla="*/ 86086 h 716280"/>
                          <a:gd name="connsiteX19" fmla="*/ 2388483 w 6743954"/>
                          <a:gd name="connsiteY19" fmla="*/ 108436 h 716280"/>
                          <a:gd name="connsiteX20" fmla="*/ 644266 w 6743954"/>
                          <a:gd name="connsiteY20" fmla="*/ 261790 h 716280"/>
                          <a:gd name="connsiteX21" fmla="*/ 608829 w 6743954"/>
                          <a:gd name="connsiteY21" fmla="*/ 238262 h 7162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6743954" h="716280" fill="none" extrusionOk="0">
                            <a:moveTo>
                              <a:pt x="608829" y="238262"/>
                            </a:moveTo>
                            <a:cubicBezTo>
                              <a:pt x="560878" y="194073"/>
                              <a:pt x="657492" y="147729"/>
                              <a:pt x="877806" y="114521"/>
                            </a:cubicBezTo>
                            <a:cubicBezTo>
                              <a:pt x="1243971" y="-58735"/>
                              <a:pt x="1838647" y="30107"/>
                              <a:pt x="2186321" y="86252"/>
                            </a:cubicBezTo>
                            <a:cubicBezTo>
                              <a:pt x="2456491" y="22186"/>
                              <a:pt x="3068614" y="60588"/>
                              <a:pt x="3505607" y="56904"/>
                            </a:cubicBezTo>
                            <a:cubicBezTo>
                              <a:pt x="3581227" y="28948"/>
                              <a:pt x="3795711" y="26781"/>
                              <a:pt x="4019677" y="3316"/>
                            </a:cubicBezTo>
                            <a:cubicBezTo>
                              <a:pt x="4240753" y="19947"/>
                              <a:pt x="4517963" y="12049"/>
                              <a:pt x="4657231" y="41136"/>
                            </a:cubicBezTo>
                            <a:cubicBezTo>
                              <a:pt x="4907407" y="29286"/>
                              <a:pt x="5202171" y="-63968"/>
                              <a:pt x="5536130" y="11440"/>
                            </a:cubicBezTo>
                            <a:cubicBezTo>
                              <a:pt x="5754517" y="32621"/>
                              <a:pt x="5936728" y="53064"/>
                              <a:pt x="5981824" y="92453"/>
                            </a:cubicBezTo>
                            <a:cubicBezTo>
                              <a:pt x="6265543" y="119349"/>
                              <a:pt x="6482907" y="141439"/>
                              <a:pt x="6553811" y="171078"/>
                            </a:cubicBezTo>
                            <a:cubicBezTo>
                              <a:pt x="6618871" y="196741"/>
                              <a:pt x="6606883" y="229216"/>
                              <a:pt x="6528209" y="256335"/>
                            </a:cubicBezTo>
                            <a:cubicBezTo>
                              <a:pt x="6714774" y="289645"/>
                              <a:pt x="6806165" y="343274"/>
                              <a:pt x="6715229" y="386691"/>
                            </a:cubicBezTo>
                            <a:cubicBezTo>
                              <a:pt x="6584700" y="375453"/>
                              <a:pt x="6307048" y="430000"/>
                              <a:pt x="5839140" y="500799"/>
                            </a:cubicBezTo>
                            <a:cubicBezTo>
                              <a:pt x="5852766" y="555277"/>
                              <a:pt x="5739684" y="596084"/>
                              <a:pt x="5525515" y="598574"/>
                            </a:cubicBezTo>
                            <a:cubicBezTo>
                              <a:pt x="5239906" y="613925"/>
                              <a:pt x="4852479" y="696457"/>
                              <a:pt x="4457722" y="610413"/>
                            </a:cubicBezTo>
                            <a:cubicBezTo>
                              <a:pt x="4280896" y="626728"/>
                              <a:pt x="4131221" y="671144"/>
                              <a:pt x="3694656" y="714721"/>
                            </a:cubicBezTo>
                            <a:cubicBezTo>
                              <a:pt x="3273953" y="715341"/>
                              <a:pt x="2815251" y="667988"/>
                              <a:pt x="2572693" y="651052"/>
                            </a:cubicBezTo>
                            <a:cubicBezTo>
                              <a:pt x="2023894" y="670361"/>
                              <a:pt x="1262361" y="714834"/>
                              <a:pt x="906062" y="588145"/>
                            </a:cubicBezTo>
                            <a:cubicBezTo>
                              <a:pt x="560623" y="594179"/>
                              <a:pt x="290176" y="583009"/>
                              <a:pt x="173282" y="518142"/>
                            </a:cubicBezTo>
                            <a:cubicBezTo>
                              <a:pt x="100664" y="491851"/>
                              <a:pt x="145354" y="449138"/>
                              <a:pt x="329860" y="423649"/>
                            </a:cubicBezTo>
                            <a:cubicBezTo>
                              <a:pt x="85318" y="410552"/>
                              <a:pt x="-29721" y="373424"/>
                              <a:pt x="-781" y="326703"/>
                            </a:cubicBezTo>
                            <a:cubicBezTo>
                              <a:pt x="28222" y="301366"/>
                              <a:pt x="302951" y="267052"/>
                              <a:pt x="603053" y="240534"/>
                            </a:cubicBezTo>
                            <a:cubicBezTo>
                              <a:pt x="604924" y="239852"/>
                              <a:pt x="607218" y="238588"/>
                              <a:pt x="608829" y="238262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7262027" y="763211"/>
                            </a:moveTo>
                            <a:cubicBezTo>
                              <a:pt x="7259245" y="773584"/>
                              <a:pt x="7254213" y="783156"/>
                              <a:pt x="7242130" y="783108"/>
                            </a:cubicBezTo>
                            <a:cubicBezTo>
                              <a:pt x="7230382" y="781049"/>
                              <a:pt x="7219729" y="774530"/>
                              <a:pt x="7222233" y="763211"/>
                            </a:cubicBezTo>
                            <a:cubicBezTo>
                              <a:pt x="7222058" y="751797"/>
                              <a:pt x="7231446" y="742745"/>
                              <a:pt x="7242130" y="743314"/>
                            </a:cubicBezTo>
                            <a:cubicBezTo>
                              <a:pt x="7250379" y="741807"/>
                              <a:pt x="7264460" y="752881"/>
                              <a:pt x="7262027" y="763211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6805650" y="713361"/>
                            </a:moveTo>
                            <a:cubicBezTo>
                              <a:pt x="6805287" y="735843"/>
                              <a:pt x="6789131" y="751226"/>
                              <a:pt x="6765857" y="753154"/>
                            </a:cubicBezTo>
                            <a:cubicBezTo>
                              <a:pt x="6747038" y="754031"/>
                              <a:pt x="6722756" y="736756"/>
                              <a:pt x="6726064" y="713361"/>
                            </a:cubicBezTo>
                            <a:cubicBezTo>
                              <a:pt x="6728084" y="692821"/>
                              <a:pt x="6743197" y="670457"/>
                              <a:pt x="6765857" y="673568"/>
                            </a:cubicBezTo>
                            <a:cubicBezTo>
                              <a:pt x="6787596" y="673068"/>
                              <a:pt x="6803519" y="691171"/>
                              <a:pt x="6805650" y="713361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6309697" y="659370"/>
                            </a:moveTo>
                            <a:cubicBezTo>
                              <a:pt x="6313359" y="684887"/>
                              <a:pt x="6289757" y="718282"/>
                              <a:pt x="6250007" y="719060"/>
                            </a:cubicBezTo>
                            <a:cubicBezTo>
                              <a:pt x="6216198" y="712432"/>
                              <a:pt x="6191153" y="697735"/>
                              <a:pt x="6190317" y="659370"/>
                            </a:cubicBezTo>
                            <a:cubicBezTo>
                              <a:pt x="6190575" y="624922"/>
                              <a:pt x="6220114" y="604345"/>
                              <a:pt x="6250007" y="599680"/>
                            </a:cubicBezTo>
                            <a:cubicBezTo>
                              <a:pt x="6277542" y="602161"/>
                              <a:pt x="6308512" y="624370"/>
                              <a:pt x="6309697" y="659370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732624" y="434029"/>
                            </a:moveTo>
                            <a:cubicBezTo>
                              <a:pt x="577915" y="446939"/>
                              <a:pt x="433914" y="412735"/>
                              <a:pt x="337197" y="420814"/>
                            </a:cubicBezTo>
                            <a:moveTo>
                              <a:pt x="1081530" y="578644"/>
                            </a:moveTo>
                            <a:cubicBezTo>
                              <a:pt x="1019435" y="581847"/>
                              <a:pt x="980975" y="583079"/>
                              <a:pt x="908560" y="584962"/>
                            </a:cubicBezTo>
                            <a:moveTo>
                              <a:pt x="2572381" y="648133"/>
                            </a:moveTo>
                            <a:cubicBezTo>
                              <a:pt x="2533676" y="638841"/>
                              <a:pt x="2494656" y="631020"/>
                              <a:pt x="2468099" y="619283"/>
                            </a:cubicBezTo>
                            <a:moveTo>
                              <a:pt x="4500184" y="576190"/>
                            </a:moveTo>
                            <a:cubicBezTo>
                              <a:pt x="4495573" y="585697"/>
                              <a:pt x="4483117" y="597998"/>
                              <a:pt x="4458502" y="607843"/>
                            </a:cubicBezTo>
                            <a:moveTo>
                              <a:pt x="5327879" y="380590"/>
                            </a:moveTo>
                            <a:cubicBezTo>
                              <a:pt x="5639312" y="403082"/>
                              <a:pt x="5844774" y="443436"/>
                              <a:pt x="5835393" y="498908"/>
                            </a:cubicBezTo>
                            <a:moveTo>
                              <a:pt x="6525087" y="254577"/>
                            </a:moveTo>
                            <a:cubicBezTo>
                              <a:pt x="6478908" y="271928"/>
                              <a:pt x="6374583" y="289010"/>
                              <a:pt x="6299040" y="298947"/>
                            </a:cubicBezTo>
                            <a:moveTo>
                              <a:pt x="5982761" y="89966"/>
                            </a:moveTo>
                            <a:cubicBezTo>
                              <a:pt x="5991733" y="95749"/>
                              <a:pt x="5994767" y="104063"/>
                              <a:pt x="5994625" y="110923"/>
                            </a:cubicBezTo>
                            <a:moveTo>
                              <a:pt x="4539367" y="65526"/>
                            </a:moveTo>
                            <a:cubicBezTo>
                              <a:pt x="4565211" y="54375"/>
                              <a:pt x="4608415" y="47873"/>
                              <a:pt x="4655201" y="38798"/>
                            </a:cubicBezTo>
                            <a:moveTo>
                              <a:pt x="3456432" y="78260"/>
                            </a:moveTo>
                            <a:cubicBezTo>
                              <a:pt x="3467468" y="69747"/>
                              <a:pt x="3487054" y="60423"/>
                              <a:pt x="3512476" y="55213"/>
                            </a:cubicBezTo>
                            <a:moveTo>
                              <a:pt x="2185540" y="86086"/>
                            </a:moveTo>
                            <a:cubicBezTo>
                              <a:pt x="2262742" y="96019"/>
                              <a:pt x="2326259" y="101119"/>
                              <a:pt x="2388483" y="108436"/>
                            </a:cubicBezTo>
                            <a:moveTo>
                              <a:pt x="644266" y="261790"/>
                            </a:moveTo>
                            <a:cubicBezTo>
                              <a:pt x="627066" y="253708"/>
                              <a:pt x="617098" y="247415"/>
                              <a:pt x="608829" y="238262"/>
                            </a:cubicBezTo>
                          </a:path>
                          <a:path w="6743954" h="716280" stroke="0" extrusionOk="0">
                            <a:moveTo>
                              <a:pt x="608829" y="238262"/>
                            </a:moveTo>
                            <a:cubicBezTo>
                              <a:pt x="542833" y="174403"/>
                              <a:pt x="683107" y="130822"/>
                              <a:pt x="877806" y="114521"/>
                            </a:cubicBezTo>
                            <a:cubicBezTo>
                              <a:pt x="1222133" y="74267"/>
                              <a:pt x="1793460" y="59358"/>
                              <a:pt x="2186321" y="86252"/>
                            </a:cubicBezTo>
                            <a:cubicBezTo>
                              <a:pt x="2369372" y="54229"/>
                              <a:pt x="3162940" y="-10724"/>
                              <a:pt x="3505607" y="56904"/>
                            </a:cubicBezTo>
                            <a:cubicBezTo>
                              <a:pt x="3570514" y="31774"/>
                              <a:pt x="3812143" y="-7759"/>
                              <a:pt x="4019677" y="3316"/>
                            </a:cubicBezTo>
                            <a:cubicBezTo>
                              <a:pt x="4258140" y="-14571"/>
                              <a:pt x="4516999" y="-5483"/>
                              <a:pt x="4657231" y="41136"/>
                            </a:cubicBezTo>
                            <a:cubicBezTo>
                              <a:pt x="4827848" y="-40791"/>
                              <a:pt x="5209206" y="-85796"/>
                              <a:pt x="5536130" y="11440"/>
                            </a:cubicBezTo>
                            <a:cubicBezTo>
                              <a:pt x="5775167" y="17108"/>
                              <a:pt x="5930080" y="52909"/>
                              <a:pt x="5981824" y="92453"/>
                            </a:cubicBezTo>
                            <a:cubicBezTo>
                              <a:pt x="6272508" y="92323"/>
                              <a:pt x="6453372" y="125433"/>
                              <a:pt x="6553811" y="171078"/>
                            </a:cubicBezTo>
                            <a:cubicBezTo>
                              <a:pt x="6620276" y="198835"/>
                              <a:pt x="6604640" y="236750"/>
                              <a:pt x="6528209" y="256335"/>
                            </a:cubicBezTo>
                            <a:cubicBezTo>
                              <a:pt x="6741748" y="311912"/>
                              <a:pt x="6790286" y="332612"/>
                              <a:pt x="6715229" y="386691"/>
                            </a:cubicBezTo>
                            <a:cubicBezTo>
                              <a:pt x="6619508" y="463540"/>
                              <a:pt x="6288050" y="492917"/>
                              <a:pt x="5839140" y="500799"/>
                            </a:cubicBezTo>
                            <a:cubicBezTo>
                              <a:pt x="5854958" y="514489"/>
                              <a:pt x="5740675" y="569989"/>
                              <a:pt x="5525515" y="598574"/>
                            </a:cubicBezTo>
                            <a:cubicBezTo>
                              <a:pt x="5240576" y="579070"/>
                              <a:pt x="4773046" y="659540"/>
                              <a:pt x="4457722" y="610413"/>
                            </a:cubicBezTo>
                            <a:cubicBezTo>
                              <a:pt x="4420451" y="628026"/>
                              <a:pt x="4063797" y="656685"/>
                              <a:pt x="3694656" y="714721"/>
                            </a:cubicBezTo>
                            <a:cubicBezTo>
                              <a:pt x="3290431" y="740435"/>
                              <a:pt x="2814913" y="681286"/>
                              <a:pt x="2572693" y="651052"/>
                            </a:cubicBezTo>
                            <a:cubicBezTo>
                              <a:pt x="1907813" y="715428"/>
                              <a:pt x="1229563" y="698327"/>
                              <a:pt x="906062" y="588145"/>
                            </a:cubicBezTo>
                            <a:cubicBezTo>
                              <a:pt x="561599" y="597309"/>
                              <a:pt x="269230" y="534016"/>
                              <a:pt x="173282" y="518142"/>
                            </a:cubicBezTo>
                            <a:cubicBezTo>
                              <a:pt x="125324" y="478531"/>
                              <a:pt x="156556" y="463827"/>
                              <a:pt x="329860" y="423649"/>
                            </a:cubicBezTo>
                            <a:cubicBezTo>
                              <a:pt x="94461" y="397052"/>
                              <a:pt x="-18674" y="364503"/>
                              <a:pt x="-781" y="326703"/>
                            </a:cubicBezTo>
                            <a:cubicBezTo>
                              <a:pt x="10892" y="231740"/>
                              <a:pt x="323695" y="244078"/>
                              <a:pt x="603053" y="240534"/>
                            </a:cubicBezTo>
                            <a:cubicBezTo>
                              <a:pt x="604931" y="239625"/>
                              <a:pt x="607339" y="239169"/>
                              <a:pt x="608829" y="238262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7262027" y="763211"/>
                            </a:moveTo>
                            <a:cubicBezTo>
                              <a:pt x="7259659" y="774708"/>
                              <a:pt x="7253472" y="783813"/>
                              <a:pt x="7242130" y="783108"/>
                            </a:cubicBezTo>
                            <a:cubicBezTo>
                              <a:pt x="7228758" y="781258"/>
                              <a:pt x="7225190" y="773807"/>
                              <a:pt x="7222233" y="763211"/>
                            </a:cubicBezTo>
                            <a:cubicBezTo>
                              <a:pt x="7221318" y="752726"/>
                              <a:pt x="7229057" y="742586"/>
                              <a:pt x="7242130" y="743314"/>
                            </a:cubicBezTo>
                            <a:cubicBezTo>
                              <a:pt x="7253890" y="744169"/>
                              <a:pt x="7264707" y="752854"/>
                              <a:pt x="7262027" y="763211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6805650" y="713361"/>
                            </a:moveTo>
                            <a:cubicBezTo>
                              <a:pt x="6803603" y="737274"/>
                              <a:pt x="6785976" y="757831"/>
                              <a:pt x="6765857" y="753154"/>
                            </a:cubicBezTo>
                            <a:cubicBezTo>
                              <a:pt x="6744109" y="749346"/>
                              <a:pt x="6726973" y="732101"/>
                              <a:pt x="6726064" y="713361"/>
                            </a:cubicBezTo>
                            <a:cubicBezTo>
                              <a:pt x="6725074" y="694077"/>
                              <a:pt x="6742057" y="672809"/>
                              <a:pt x="6765857" y="673568"/>
                            </a:cubicBezTo>
                            <a:cubicBezTo>
                              <a:pt x="6790034" y="672991"/>
                              <a:pt x="6801569" y="694589"/>
                              <a:pt x="6805650" y="713361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6309697" y="659370"/>
                            </a:moveTo>
                            <a:cubicBezTo>
                              <a:pt x="6314372" y="696059"/>
                              <a:pt x="6284850" y="726443"/>
                              <a:pt x="6250007" y="719060"/>
                            </a:cubicBezTo>
                            <a:cubicBezTo>
                              <a:pt x="6224181" y="714793"/>
                              <a:pt x="6184523" y="692744"/>
                              <a:pt x="6190317" y="659370"/>
                            </a:cubicBezTo>
                            <a:cubicBezTo>
                              <a:pt x="6190976" y="626944"/>
                              <a:pt x="6220947" y="606151"/>
                              <a:pt x="6250007" y="599680"/>
                            </a:cubicBezTo>
                            <a:cubicBezTo>
                              <a:pt x="6280040" y="599055"/>
                              <a:pt x="6306167" y="619799"/>
                              <a:pt x="6309697" y="659370"/>
                            </a:cubicBezTo>
                            <a:close/>
                          </a:path>
                          <a:path w="6743954" h="716280" fill="none" stroke="0" extrusionOk="0">
                            <a:moveTo>
                              <a:pt x="732624" y="434029"/>
                            </a:moveTo>
                            <a:cubicBezTo>
                              <a:pt x="600994" y="446306"/>
                              <a:pt x="458726" y="423655"/>
                              <a:pt x="337197" y="420814"/>
                            </a:cubicBezTo>
                            <a:moveTo>
                              <a:pt x="1081530" y="578644"/>
                            </a:moveTo>
                            <a:cubicBezTo>
                              <a:pt x="1041141" y="589398"/>
                              <a:pt x="963516" y="581142"/>
                              <a:pt x="908560" y="584962"/>
                            </a:cubicBezTo>
                            <a:moveTo>
                              <a:pt x="2572381" y="648133"/>
                            </a:moveTo>
                            <a:cubicBezTo>
                              <a:pt x="2530137" y="640300"/>
                              <a:pt x="2491431" y="623560"/>
                              <a:pt x="2468099" y="619283"/>
                            </a:cubicBezTo>
                            <a:moveTo>
                              <a:pt x="4500184" y="576190"/>
                            </a:moveTo>
                            <a:cubicBezTo>
                              <a:pt x="4492921" y="589783"/>
                              <a:pt x="4477716" y="598371"/>
                              <a:pt x="4458502" y="607843"/>
                            </a:cubicBezTo>
                            <a:moveTo>
                              <a:pt x="5327879" y="380590"/>
                            </a:moveTo>
                            <a:cubicBezTo>
                              <a:pt x="5639539" y="397322"/>
                              <a:pt x="5835810" y="447642"/>
                              <a:pt x="5835393" y="498908"/>
                            </a:cubicBezTo>
                            <a:moveTo>
                              <a:pt x="6525087" y="254577"/>
                            </a:moveTo>
                            <a:cubicBezTo>
                              <a:pt x="6478352" y="267823"/>
                              <a:pt x="6387474" y="276114"/>
                              <a:pt x="6299040" y="298947"/>
                            </a:cubicBezTo>
                            <a:moveTo>
                              <a:pt x="5982761" y="89966"/>
                            </a:moveTo>
                            <a:cubicBezTo>
                              <a:pt x="5993149" y="96807"/>
                              <a:pt x="5993867" y="104761"/>
                              <a:pt x="5994625" y="110923"/>
                            </a:cubicBezTo>
                            <a:moveTo>
                              <a:pt x="4539367" y="65526"/>
                            </a:moveTo>
                            <a:cubicBezTo>
                              <a:pt x="4569783" y="48489"/>
                              <a:pt x="4617442" y="48788"/>
                              <a:pt x="4655201" y="38798"/>
                            </a:cubicBezTo>
                            <a:moveTo>
                              <a:pt x="3456432" y="78260"/>
                            </a:moveTo>
                            <a:cubicBezTo>
                              <a:pt x="3466611" y="68363"/>
                              <a:pt x="3488211" y="59251"/>
                              <a:pt x="3512476" y="55213"/>
                            </a:cubicBezTo>
                            <a:moveTo>
                              <a:pt x="2185540" y="86086"/>
                            </a:moveTo>
                            <a:cubicBezTo>
                              <a:pt x="2274895" y="96553"/>
                              <a:pt x="2325531" y="101346"/>
                              <a:pt x="2388483" y="108436"/>
                            </a:cubicBezTo>
                            <a:moveTo>
                              <a:pt x="644266" y="261790"/>
                            </a:moveTo>
                            <a:cubicBezTo>
                              <a:pt x="626300" y="252684"/>
                              <a:pt x="615521" y="247794"/>
                              <a:pt x="608829" y="238262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3F32DE-6CB7-D8C8-2DFF-A1656DE082D0}"/>
              </a:ext>
            </a:extLst>
          </p:cNvPr>
          <p:cNvCxnSpPr>
            <a:cxnSpLocks/>
          </p:cNvCxnSpPr>
          <p:nvPr/>
        </p:nvCxnSpPr>
        <p:spPr>
          <a:xfrm flipV="1">
            <a:off x="8841278" y="4885911"/>
            <a:ext cx="0" cy="181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CDC22AF-8176-8547-98CF-6C2BDE98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7661973"/>
                  </p:ext>
                </p:extLst>
              </p:nvPr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CDC22AF-8176-8547-98CF-6C2BDE98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7661973"/>
                  </p:ext>
                </p:extLst>
              </p:nvPr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1515" r="-2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163" t="-1515" r="-1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163" t="-1515" r="-5814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103077" r="-305814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200000" r="-305814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304615" r="-305814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186D42-D3B1-EA86-269D-9E5651649D43}"/>
              </a:ext>
            </a:extLst>
          </p:cNvPr>
          <p:cNvCxnSpPr/>
          <p:nvPr/>
        </p:nvCxnSpPr>
        <p:spPr>
          <a:xfrm flipV="1">
            <a:off x="4370968" y="5256320"/>
            <a:ext cx="457200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C0CA33B-488C-35D2-7E94-91623668AAE8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597613" y="5503130"/>
            <a:ext cx="272452" cy="368339"/>
          </a:xfrm>
          <a:prstGeom prst="bentConnector2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9C4D982-E9C3-3226-ACAD-3693E1EE6618}"/>
              </a:ext>
            </a:extLst>
          </p:cNvPr>
          <p:cNvSpPr txBox="1"/>
          <p:nvPr/>
        </p:nvSpPr>
        <p:spPr>
          <a:xfrm rot="16200000">
            <a:off x="1223643" y="4782596"/>
            <a:ext cx="117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91E07-7E01-49A3-AE8C-F696104DBF7C}"/>
              </a:ext>
            </a:extLst>
          </p:cNvPr>
          <p:cNvSpPr txBox="1"/>
          <p:nvPr/>
        </p:nvSpPr>
        <p:spPr>
          <a:xfrm>
            <a:off x="9296400" y="5681256"/>
            <a:ext cx="44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9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DD980-F416-C134-23F9-D6437734E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DFA9CD21-979F-BE1E-42D7-78EA63C4AF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DFA9CD21-979F-BE1E-42D7-78EA63C4AF9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333" t="-3704" r="-210000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774" t="-3704" r="-103226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6667" t="-3704" r="-6667" b="-8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7692" r="-300000" b="-7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0000" r="-300000" b="-6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11538" r="-300000" b="-5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96296" r="-300000" b="-4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5385" r="-30000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92593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19231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88889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FA925F-A433-70F8-C486-4512E5FAB03D}"/>
                  </a:ext>
                </a:extLst>
              </p:cNvPr>
              <p:cNvSpPr txBox="1"/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generate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/>
                  <a:t> hypotheses with binary labels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AFA925F-A433-70F8-C486-4512E5FAB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blipFill>
                <a:blip r:embed="rId3"/>
                <a:stretch>
                  <a:fillRect l="-1143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FDEC5BF8-9D2B-137A-503B-06409E791F36}"/>
              </a:ext>
            </a:extLst>
          </p:cNvPr>
          <p:cNvSpPr/>
          <p:nvPr/>
        </p:nvSpPr>
        <p:spPr>
          <a:xfrm rot="8908261">
            <a:off x="2443166" y="1981073"/>
            <a:ext cx="70365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FEE6C15-E7AA-B271-AF9F-E8131FE01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Framework</a:t>
            </a:r>
          </a:p>
        </p:txBody>
      </p:sp>
    </p:spTree>
    <p:extLst>
      <p:ext uri="{BB962C8B-B14F-4D97-AF65-F5344CB8AC3E}">
        <p14:creationId xmlns:p14="http://schemas.microsoft.com/office/powerpoint/2010/main" val="2167912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0E4E5-B20F-DF34-0F95-06AD05E3F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C640FAD-1E37-F47A-6E07-D2B090BDE8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27107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C640FAD-1E37-F47A-6E07-D2B090BDE8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627107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333" t="-3704" r="-210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774" t="-3704" r="-103226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6667" t="-3704" r="-6667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3704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1538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87BF14D-C482-65E6-DDA9-66E4C3F15EBA}"/>
              </a:ext>
            </a:extLst>
          </p:cNvPr>
          <p:cNvSpPr txBox="1"/>
          <p:nvPr/>
        </p:nvSpPr>
        <p:spPr>
          <a:xfrm>
            <a:off x="4656230" y="466361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612417-504F-7A52-80FB-43BC1D90E151}"/>
              </a:ext>
            </a:extLst>
          </p:cNvPr>
          <p:cNvSpPr txBox="1"/>
          <p:nvPr/>
        </p:nvSpPr>
        <p:spPr>
          <a:xfrm>
            <a:off x="4641979" y="279179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class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0C46C17-E1DB-BEC4-7201-0EEDF675DCF6}"/>
              </a:ext>
            </a:extLst>
          </p:cNvPr>
          <p:cNvSpPr/>
          <p:nvPr/>
        </p:nvSpPr>
        <p:spPr>
          <a:xfrm rot="5400000">
            <a:off x="5354097" y="299175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BD0D44F8-0A65-41D9-347A-A4663C3B7F3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BD0D44F8-0A65-41D9-347A-A4663C3B7F3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333" t="-3704" r="-210000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96774" t="-3704" r="-103226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6667" t="-3704" r="-6667" b="-8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7692" r="-300000" b="-7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0000" r="-300000" b="-6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11538" r="-300000" b="-5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96296" r="-300000" b="-4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515385" r="-30000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592593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19231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788889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D93EBA77-61A8-F6E5-0882-875666415F2B}"/>
              </a:ext>
            </a:extLst>
          </p:cNvPr>
          <p:cNvSpPr/>
          <p:nvPr/>
        </p:nvSpPr>
        <p:spPr>
          <a:xfrm>
            <a:off x="2465475" y="403041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5BFC75-FDBC-BF96-34C0-7A0C4F36F593}"/>
              </a:ext>
            </a:extLst>
          </p:cNvPr>
          <p:cNvSpPr txBox="1"/>
          <p:nvPr/>
        </p:nvSpPr>
        <p:spPr>
          <a:xfrm>
            <a:off x="2652272" y="342045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09075C-7BDC-388B-377A-0A74DF0A1A6D}"/>
                  </a:ext>
                </a:extLst>
              </p:cNvPr>
              <p:cNvSpPr txBox="1"/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generate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/>
                  <a:t> hypotheses with binary labels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09075C-7BDC-388B-377A-0A74DF0A1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blipFill>
                <a:blip r:embed="rId4"/>
                <a:stretch>
                  <a:fillRect l="-1143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3325577-2B51-8674-C563-C5FE659C4DE5}"/>
              </a:ext>
            </a:extLst>
          </p:cNvPr>
          <p:cNvSpPr/>
          <p:nvPr/>
        </p:nvSpPr>
        <p:spPr>
          <a:xfrm rot="8908261">
            <a:off x="2443166" y="1981073"/>
            <a:ext cx="70365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BA0E039-D349-60B1-163C-1B7694694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Framework</a:t>
            </a:r>
          </a:p>
        </p:txBody>
      </p:sp>
    </p:spTree>
    <p:extLst>
      <p:ext uri="{BB962C8B-B14F-4D97-AF65-F5344CB8AC3E}">
        <p14:creationId xmlns:p14="http://schemas.microsoft.com/office/powerpoint/2010/main" val="201879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DCD21-47DD-E5D8-545D-3908AD1F9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42E6D71-916C-CC86-337A-F2513663FD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730015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42E6D71-916C-CC86-337A-F2513663FD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0730015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333" t="-3704" r="-210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774" t="-3704" r="-103226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6667" t="-3704" r="-6667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3704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1538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F76471-CDE3-2B83-438B-85C9C76FADA4}"/>
                  </a:ext>
                </a:extLst>
              </p:cNvPr>
              <p:cNvSpPr txBox="1"/>
              <p:nvPr/>
            </p:nvSpPr>
            <p:spPr>
              <a:xfrm>
                <a:off x="9487510" y="441544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F76471-CDE3-2B83-438B-85C9C76FA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10" y="441544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56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572058E6-D008-248E-1C93-2C72035B3FCA}"/>
              </a:ext>
            </a:extLst>
          </p:cNvPr>
          <p:cNvSpPr txBox="1"/>
          <p:nvPr/>
        </p:nvSpPr>
        <p:spPr>
          <a:xfrm>
            <a:off x="4656230" y="466361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38335AF-E54B-7AEC-3CFD-79E914A09A0B}"/>
              </a:ext>
            </a:extLst>
          </p:cNvPr>
          <p:cNvSpPr txBox="1"/>
          <p:nvPr/>
        </p:nvSpPr>
        <p:spPr>
          <a:xfrm>
            <a:off x="4641979" y="279179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D3A516-B669-02A6-D592-A3E93A97C9D3}"/>
              </a:ext>
            </a:extLst>
          </p:cNvPr>
          <p:cNvSpPr txBox="1"/>
          <p:nvPr/>
        </p:nvSpPr>
        <p:spPr>
          <a:xfrm>
            <a:off x="9487510" y="466361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A1E86A7-87CB-3127-2835-9DE921C782D6}"/>
              </a:ext>
            </a:extLst>
          </p:cNvPr>
          <p:cNvSpPr/>
          <p:nvPr/>
        </p:nvSpPr>
        <p:spPr>
          <a:xfrm rot="5400000">
            <a:off x="5354097" y="299175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B01E23CA-B552-9B01-2E5A-2D83BA61DF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B01E23CA-B552-9B01-2E5A-2D83BA61DFB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3333" t="-3704" r="-210000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6774" t="-3704" r="-103226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6667" t="-3704" r="-6667" b="-8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07692" r="-300000" b="-7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00000" r="-300000" b="-6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11538" r="-300000" b="-5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96296" r="-300000" b="-4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515385" r="-30000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592593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19231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88889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9F5DE050-80EC-1422-EF4D-79544868BE5B}"/>
              </a:ext>
            </a:extLst>
          </p:cNvPr>
          <p:cNvSpPr/>
          <p:nvPr/>
        </p:nvSpPr>
        <p:spPr>
          <a:xfrm>
            <a:off x="2465475" y="403041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F9BB97-0A0C-A51D-A522-DB4F839C2EF7}"/>
              </a:ext>
            </a:extLst>
          </p:cNvPr>
          <p:cNvSpPr txBox="1"/>
          <p:nvPr/>
        </p:nvSpPr>
        <p:spPr>
          <a:xfrm>
            <a:off x="2652272" y="342045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EC2A17-BDDE-1EA7-34A0-667568E4132B}"/>
                  </a:ext>
                </a:extLst>
              </p:cNvPr>
              <p:cNvSpPr txBox="1"/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generate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/>
                  <a:t> hypotheses with binary labels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4EC2A17-BDDE-1EA7-34A0-667568E41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blipFill>
                <a:blip r:embed="rId5"/>
                <a:stretch>
                  <a:fillRect l="-1143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9DA330E-76C5-5298-8B15-07A3F47AFE36}"/>
              </a:ext>
            </a:extLst>
          </p:cNvPr>
          <p:cNvSpPr/>
          <p:nvPr/>
        </p:nvSpPr>
        <p:spPr>
          <a:xfrm rot="8908261">
            <a:off x="2443166" y="1981073"/>
            <a:ext cx="70365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14464B9-4D20-5F49-D93C-8D6F0AE59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Framework</a:t>
            </a:r>
          </a:p>
        </p:txBody>
      </p:sp>
    </p:spTree>
    <p:extLst>
      <p:ext uri="{BB962C8B-B14F-4D97-AF65-F5344CB8AC3E}">
        <p14:creationId xmlns:p14="http://schemas.microsoft.com/office/powerpoint/2010/main" val="1460576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813925-93CF-99CF-DF5B-1B0D5BB1A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DFB30E5-72D2-A37D-E5A4-0F03CB6D04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770110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DFB30E5-72D2-A37D-E5A4-0F03CB6D04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49770110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333" t="-3704" r="-210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774" t="-3704" r="-103226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6667" t="-3704" r="-6667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3704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1538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5CDE28-BD5A-3016-0318-B47F319105E6}"/>
                  </a:ext>
                </a:extLst>
              </p:cNvPr>
              <p:cNvSpPr txBox="1"/>
              <p:nvPr/>
            </p:nvSpPr>
            <p:spPr>
              <a:xfrm>
                <a:off x="9487510" y="441544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C5CDE28-BD5A-3016-0318-B47F319105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10" y="441544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56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1D518A-8953-7347-8E6E-AD334C2F78C5}"/>
                  </a:ext>
                </a:extLst>
              </p:cNvPr>
              <p:cNvSpPr txBox="1"/>
              <p:nvPr/>
            </p:nvSpPr>
            <p:spPr>
              <a:xfrm>
                <a:off x="6597831" y="3528180"/>
                <a:ext cx="2508212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1600" b="0" i="0" dirty="0" smtClean="0">
                          <a:solidFill>
                            <a:srgbClr val="05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</a:t>
                </a:r>
                <a:r>
                  <a:rPr lang="zh-CN" altLang="en-US" sz="1600" dirty="0"/>
                  <a:t>       </a:t>
                </a:r>
                <a:endParaRPr lang="en-US" altLang="zh-CN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D1D518A-8953-7347-8E6E-AD334C2F7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831" y="3528180"/>
                <a:ext cx="2508212" cy="830997"/>
              </a:xfrm>
              <a:prstGeom prst="rect">
                <a:avLst/>
              </a:prstGeom>
              <a:blipFill>
                <a:blip r:embed="rId4"/>
                <a:stretch>
                  <a:fillRect b="-4478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9E9D4D-1D66-B420-AD6F-4C876976D58B}"/>
                  </a:ext>
                </a:extLst>
              </p:cNvPr>
              <p:cNvSpPr txBox="1"/>
              <p:nvPr/>
            </p:nvSpPr>
            <p:spPr>
              <a:xfrm>
                <a:off x="9825090" y="3529480"/>
                <a:ext cx="1645067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lit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19E9D4D-1D66-B420-AD6F-4C876976D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90" y="3529480"/>
                <a:ext cx="1645067" cy="338554"/>
              </a:xfrm>
              <a:prstGeom prst="rect">
                <a:avLst/>
              </a:prstGeom>
              <a:blipFill>
                <a:blip r:embed="rId5"/>
                <a:stretch>
                  <a:fillRect b="-1034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22B8AA4D-C1E9-D446-A4E2-DEC4B3496CD6}"/>
              </a:ext>
            </a:extLst>
          </p:cNvPr>
          <p:cNvSpPr/>
          <p:nvPr/>
        </p:nvSpPr>
        <p:spPr>
          <a:xfrm>
            <a:off x="6313050" y="391396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AA98456-246B-B994-6822-F7FB7C6434E5}"/>
              </a:ext>
            </a:extLst>
          </p:cNvPr>
          <p:cNvSpPr/>
          <p:nvPr/>
        </p:nvSpPr>
        <p:spPr>
          <a:xfrm rot="16200000">
            <a:off x="11276310" y="409413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F9A26D-46ED-F9FB-A370-428C6C87B5B3}"/>
              </a:ext>
            </a:extLst>
          </p:cNvPr>
          <p:cNvSpPr txBox="1"/>
          <p:nvPr/>
        </p:nvSpPr>
        <p:spPr>
          <a:xfrm>
            <a:off x="4656230" y="466361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138376-318E-495C-6D6B-310ED0A74012}"/>
              </a:ext>
            </a:extLst>
          </p:cNvPr>
          <p:cNvSpPr txBox="1"/>
          <p:nvPr/>
        </p:nvSpPr>
        <p:spPr>
          <a:xfrm>
            <a:off x="6524824" y="458049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84888F-74A0-E534-D705-6C9703D39B17}"/>
              </a:ext>
            </a:extLst>
          </p:cNvPr>
          <p:cNvSpPr txBox="1"/>
          <p:nvPr/>
        </p:nvSpPr>
        <p:spPr>
          <a:xfrm>
            <a:off x="4641979" y="279179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class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8F0ABF-232D-8384-0075-9690AB3CB3B4}"/>
              </a:ext>
            </a:extLst>
          </p:cNvPr>
          <p:cNvSpPr txBox="1"/>
          <p:nvPr/>
        </p:nvSpPr>
        <p:spPr>
          <a:xfrm>
            <a:off x="9487510" y="466361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101DA3-6AAC-5B5B-2CBF-A0B84243D79A}"/>
              </a:ext>
            </a:extLst>
          </p:cNvPr>
          <p:cNvSpPr txBox="1"/>
          <p:nvPr/>
        </p:nvSpPr>
        <p:spPr>
          <a:xfrm>
            <a:off x="9739661" y="405734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BD57A15-6655-E7BE-7963-F934ABD42404}"/>
              </a:ext>
            </a:extLst>
          </p:cNvPr>
          <p:cNvSpPr/>
          <p:nvPr/>
        </p:nvSpPr>
        <p:spPr>
          <a:xfrm rot="5400000">
            <a:off x="5354097" y="299175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BBE56FB6-9AE7-CB91-3857-1366DE5B68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BBE56FB6-9AE7-CB91-3857-1366DE5B68F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3333" t="-3704" r="-210000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96774" t="-3704" r="-103226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306667" t="-3704" r="-6667" b="-8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107692" r="-300000" b="-7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200000" r="-300000" b="-6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11538" r="-300000" b="-5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396296" r="-300000" b="-4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515385" r="-30000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592593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719231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t="-788889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E455A6F7-5BEA-30C1-C41B-ED56D1D8FFAE}"/>
              </a:ext>
            </a:extLst>
          </p:cNvPr>
          <p:cNvSpPr/>
          <p:nvPr/>
        </p:nvSpPr>
        <p:spPr>
          <a:xfrm>
            <a:off x="2465475" y="403041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468587-2178-0DD8-DCFD-8A0CA3DFB859}"/>
              </a:ext>
            </a:extLst>
          </p:cNvPr>
          <p:cNvSpPr txBox="1"/>
          <p:nvPr/>
        </p:nvSpPr>
        <p:spPr>
          <a:xfrm>
            <a:off x="2652272" y="342045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D1BF1C-01C6-E190-3B28-C0BF98D0C3C1}"/>
                  </a:ext>
                </a:extLst>
              </p:cNvPr>
              <p:cNvSpPr txBox="1"/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generate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/>
                  <a:t> hypotheses with binary labels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4D1BF1C-01C6-E190-3B28-C0BF98D0C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blipFill>
                <a:blip r:embed="rId7"/>
                <a:stretch>
                  <a:fillRect l="-1143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700E783F-65F6-33DD-A5A6-D8F596B3A1AF}"/>
              </a:ext>
            </a:extLst>
          </p:cNvPr>
          <p:cNvSpPr/>
          <p:nvPr/>
        </p:nvSpPr>
        <p:spPr>
          <a:xfrm rot="8908261">
            <a:off x="2443166" y="1981073"/>
            <a:ext cx="70365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BACAE3ED-2FF9-191C-E161-90791BC58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Framework</a:t>
            </a:r>
          </a:p>
        </p:txBody>
      </p:sp>
    </p:spTree>
    <p:extLst>
      <p:ext uri="{BB962C8B-B14F-4D97-AF65-F5344CB8AC3E}">
        <p14:creationId xmlns:p14="http://schemas.microsoft.com/office/powerpoint/2010/main" val="35996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98B401-419D-1493-41BD-6E22DB3F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A826-1159-DA5A-77F4-7760BC82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Synthetic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359A1FF-0017-1190-BD55-15A43B8FA235}"/>
              </a:ext>
            </a:extLst>
          </p:cNvPr>
          <p:cNvSpPr/>
          <p:nvPr/>
        </p:nvSpPr>
        <p:spPr>
          <a:xfrm>
            <a:off x="3799042" y="48062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8C4D6B-C307-C61C-77E4-67742C51E771}"/>
              </a:ext>
            </a:extLst>
          </p:cNvPr>
          <p:cNvSpPr/>
          <p:nvPr/>
        </p:nvSpPr>
        <p:spPr>
          <a:xfrm>
            <a:off x="3799042" y="25525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71C9DD-EB6C-37FE-7432-4B41D4E2B217}"/>
                  </a:ext>
                </a:extLst>
              </p:cNvPr>
              <p:cNvSpPr txBox="1"/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E7A1EF-E48A-0FFC-4ADB-64DDCCFAB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BECE31-693D-309A-3EA6-6791700C0E17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flipV="1">
            <a:off x="4875946" y="2944361"/>
            <a:ext cx="0" cy="150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C8AB479-B98D-8D0D-ECA6-DF913F4F1784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5504550" y="2421909"/>
            <a:ext cx="7420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D001A6-1099-33C7-1F9A-B395A45C8504}"/>
                  </a:ext>
                </a:extLst>
              </p:cNvPr>
              <p:cNvSpPr txBox="1"/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47974B-C0DD-DA79-F0C5-08675174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902ABB-37F7-479E-A08B-24CDA77C36AC}"/>
                  </a:ext>
                </a:extLst>
              </p:cNvPr>
              <p:cNvSpPr txBox="1"/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406D5E-909F-9260-D612-4723C4501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D29573C5-61F3-8EFE-9CC8-196470E27C72}"/>
              </a:ext>
            </a:extLst>
          </p:cNvPr>
          <p:cNvSpPr txBox="1"/>
          <p:nvPr/>
        </p:nvSpPr>
        <p:spPr>
          <a:xfrm>
            <a:off x="560116" y="2739412"/>
            <a:ext cx="302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1: Unaligned Sequence (?)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CDE44A5-00F7-E1DC-E1D7-81CC3165A190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V="1">
            <a:off x="4875946" y="5198061"/>
            <a:ext cx="0" cy="153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99693E4-D89A-440A-6A37-5D14B493AB79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5606468" y="4673659"/>
            <a:ext cx="7421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11F5AB-C5B1-FABB-BF69-33FCD9E75A3A}"/>
                  </a:ext>
                </a:extLst>
              </p:cNvPr>
              <p:cNvSpPr txBox="1"/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904031-D829-98AB-9594-E960A1886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6A71013-AEC9-B1BE-8479-CAFBAB9A3C83}"/>
              </a:ext>
            </a:extLst>
          </p:cNvPr>
          <p:cNvSpPr txBox="1"/>
          <p:nvPr/>
        </p:nvSpPr>
        <p:spPr>
          <a:xfrm>
            <a:off x="526438" y="4825945"/>
            <a:ext cx="306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2: Aligned Sequence</a:t>
            </a:r>
          </a:p>
          <a:p>
            <a:pPr algn="ctr"/>
            <a:r>
              <a:rPr lang="en-US" dirty="0"/>
              <a:t>(?)</a:t>
            </a:r>
          </a:p>
        </p:txBody>
      </p:sp>
      <p:sp>
        <p:nvSpPr>
          <p:cNvPr id="113" name="Arrow: Up-Down 112">
            <a:extLst>
              <a:ext uri="{FF2B5EF4-FFF2-40B4-BE49-F238E27FC236}">
                <a16:creationId xmlns:a16="http://schemas.microsoft.com/office/drawing/2014/main" id="{345A5D92-E2F9-A6C0-0EE8-CE2B0DD57BD6}"/>
              </a:ext>
            </a:extLst>
          </p:cNvPr>
          <p:cNvSpPr/>
          <p:nvPr/>
        </p:nvSpPr>
        <p:spPr>
          <a:xfrm>
            <a:off x="2603503" y="3402387"/>
            <a:ext cx="237066" cy="1281064"/>
          </a:xfrm>
          <a:prstGeom prst="upDownArrow">
            <a:avLst>
              <a:gd name="adj1" fmla="val 50000"/>
              <a:gd name="adj2" fmla="val 1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8F149E1-1854-B7B8-39D1-CF7C6224C828}"/>
              </a:ext>
            </a:extLst>
          </p:cNvPr>
          <p:cNvSpPr txBox="1"/>
          <p:nvPr/>
        </p:nvSpPr>
        <p:spPr>
          <a:xfrm>
            <a:off x="593981" y="3644179"/>
            <a:ext cx="212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distinguished by training sequences</a:t>
            </a:r>
          </a:p>
        </p:txBody>
      </p:sp>
    </p:spTree>
    <p:extLst>
      <p:ext uri="{BB962C8B-B14F-4D97-AF65-F5344CB8AC3E}">
        <p14:creationId xmlns:p14="http://schemas.microsoft.com/office/powerpoint/2010/main" val="2957586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D3AEB-AFE1-D3A9-024F-B36C511FC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D33CDCA-632F-B0A7-079F-34882D327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572024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D33CDCA-632F-B0A7-079F-34882D32722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5572024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333" t="-3704" r="-210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774" t="-3704" r="-103226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6667" t="-3704" r="-6667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3704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1538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CD0D6E-2211-CC60-3C80-48B035746F33}"/>
                  </a:ext>
                </a:extLst>
              </p:cNvPr>
              <p:cNvSpPr txBox="1"/>
              <p:nvPr/>
            </p:nvSpPr>
            <p:spPr>
              <a:xfrm>
                <a:off x="6597831" y="3528180"/>
                <a:ext cx="2508212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1600" b="0" i="0" dirty="0" smtClean="0">
                          <a:solidFill>
                            <a:srgbClr val="05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</a:t>
                </a:r>
                <a:r>
                  <a:rPr lang="zh-CN" altLang="en-US" sz="1600" dirty="0"/>
                  <a:t>       </a:t>
                </a:r>
                <a:endParaRPr lang="en-US" altLang="zh-CN" sz="1600" dirty="0"/>
              </a:p>
              <a:p>
                <a:r>
                  <a:rPr lang="zh-CN" alt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0CD0D6E-2211-CC60-3C80-48B035746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831" y="3528180"/>
                <a:ext cx="2508212" cy="830997"/>
              </a:xfrm>
              <a:prstGeom prst="rect">
                <a:avLst/>
              </a:prstGeom>
              <a:blipFill>
                <a:blip r:embed="rId4"/>
                <a:stretch>
                  <a:fillRect b="-4478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3FF396-E72C-E8AE-E2A8-2007A593F0FE}"/>
              </a:ext>
            </a:extLst>
          </p:cNvPr>
          <p:cNvSpPr/>
          <p:nvPr/>
        </p:nvSpPr>
        <p:spPr>
          <a:xfrm>
            <a:off x="6593841" y="2910335"/>
            <a:ext cx="5039678" cy="43194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4B2FECB-5937-8E40-7C7B-94415A3905EB}"/>
              </a:ext>
            </a:extLst>
          </p:cNvPr>
          <p:cNvSpPr/>
          <p:nvPr/>
        </p:nvSpPr>
        <p:spPr>
          <a:xfrm>
            <a:off x="9390361" y="3538755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F6051-658A-936C-ADB4-FD48B7EC4D86}"/>
              </a:ext>
            </a:extLst>
          </p:cNvPr>
          <p:cNvCxnSpPr>
            <a:cxnSpLocks/>
            <a:stCxn id="9" idx="0"/>
            <a:endCxn id="9" idx="4"/>
          </p:cNvCxnSpPr>
          <p:nvPr/>
        </p:nvCxnSpPr>
        <p:spPr>
          <a:xfrm>
            <a:off x="9504661" y="3538755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69CB37-B9B0-E316-5941-744C6E7FB8A3}"/>
              </a:ext>
            </a:extLst>
          </p:cNvPr>
          <p:cNvCxnSpPr>
            <a:cxnSpLocks/>
            <a:stCxn id="9" idx="2"/>
            <a:endCxn id="9" idx="6"/>
          </p:cNvCxnSpPr>
          <p:nvPr/>
        </p:nvCxnSpPr>
        <p:spPr>
          <a:xfrm>
            <a:off x="9390361" y="365356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705F68-73AF-5AFB-DAB0-964E7A26E804}"/>
              </a:ext>
            </a:extLst>
          </p:cNvPr>
          <p:cNvCxnSpPr>
            <a:cxnSpLocks/>
          </p:cNvCxnSpPr>
          <p:nvPr/>
        </p:nvCxnSpPr>
        <p:spPr>
          <a:xfrm flipH="1" flipV="1">
            <a:off x="7998386" y="334237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29FD3E-8C3B-4C4C-AD90-475FBBCE64AC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1167738" y="2683374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F8BD80-5C19-43DD-9350-3770B7085BB7}"/>
                  </a:ext>
                </a:extLst>
              </p:cNvPr>
              <p:cNvSpPr txBox="1"/>
              <p:nvPr/>
            </p:nvSpPr>
            <p:spPr>
              <a:xfrm>
                <a:off x="10979453" y="2344820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5F8BD80-5C19-43DD-9350-3770B7085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453" y="2344820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7AF17F04-EE15-A08E-F7BA-47B5FE80599A}"/>
              </a:ext>
            </a:extLst>
          </p:cNvPr>
          <p:cNvSpPr/>
          <p:nvPr/>
        </p:nvSpPr>
        <p:spPr>
          <a:xfrm>
            <a:off x="6313050" y="391396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981F09D-5E01-37B6-3E8C-3586BC245A76}"/>
              </a:ext>
            </a:extLst>
          </p:cNvPr>
          <p:cNvCxnSpPr>
            <a:cxnSpLocks/>
          </p:cNvCxnSpPr>
          <p:nvPr/>
        </p:nvCxnSpPr>
        <p:spPr>
          <a:xfrm flipH="1" flipV="1">
            <a:off x="10637611" y="334237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7703A97-61E5-D96F-4276-6676CE4C5F2A}"/>
              </a:ext>
            </a:extLst>
          </p:cNvPr>
          <p:cNvSpPr txBox="1"/>
          <p:nvPr/>
        </p:nvSpPr>
        <p:spPr>
          <a:xfrm>
            <a:off x="4656230" y="466361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3CE1FC-BF0F-0A28-BE21-8FAB0EEA5370}"/>
              </a:ext>
            </a:extLst>
          </p:cNvPr>
          <p:cNvSpPr txBox="1"/>
          <p:nvPr/>
        </p:nvSpPr>
        <p:spPr>
          <a:xfrm>
            <a:off x="6524824" y="458049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0A89F-2939-D66F-633B-23F461E08CBF}"/>
              </a:ext>
            </a:extLst>
          </p:cNvPr>
          <p:cNvSpPr txBox="1"/>
          <p:nvPr/>
        </p:nvSpPr>
        <p:spPr>
          <a:xfrm>
            <a:off x="4641979" y="279179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class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F3FA0587-A6C7-7DD6-E50A-CE2F334B2BD2}"/>
              </a:ext>
            </a:extLst>
          </p:cNvPr>
          <p:cNvSpPr/>
          <p:nvPr/>
        </p:nvSpPr>
        <p:spPr>
          <a:xfrm rot="5400000">
            <a:off x="5354097" y="299175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91E7AA1C-4F6C-0B2A-F9FC-069DCC60CB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91E7AA1C-4F6C-0B2A-F9FC-069DCC60CBE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3333" t="-3704" r="-210000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96774" t="-3704" r="-103226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6667" t="-3704" r="-6667" b="-8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107692" r="-300000" b="-7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200000" r="-300000" b="-6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311538" r="-300000" b="-5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396296" r="-300000" b="-4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515385" r="-30000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592593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719231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788889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AB17BA2C-3FEE-A15B-3CF5-4688EBA339B0}"/>
              </a:ext>
            </a:extLst>
          </p:cNvPr>
          <p:cNvSpPr/>
          <p:nvPr/>
        </p:nvSpPr>
        <p:spPr>
          <a:xfrm>
            <a:off x="2465475" y="403041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966A50E-37DE-9D4B-628E-47BD6B9D9E91}"/>
              </a:ext>
            </a:extLst>
          </p:cNvPr>
          <p:cNvSpPr txBox="1"/>
          <p:nvPr/>
        </p:nvSpPr>
        <p:spPr>
          <a:xfrm>
            <a:off x="2652272" y="342045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1F862A9-D556-0CFF-2FB5-9594EB351CEE}"/>
                  </a:ext>
                </a:extLst>
              </p:cNvPr>
              <p:cNvSpPr txBox="1"/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generate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/>
                  <a:t> hypotheses with binary labels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1F862A9-D556-0CFF-2FB5-9594EB351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blipFill>
                <a:blip r:embed="rId8"/>
                <a:stretch>
                  <a:fillRect l="-1143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E6780EE7-D548-D3CD-6C7E-FE4C8F07A0BC}"/>
              </a:ext>
            </a:extLst>
          </p:cNvPr>
          <p:cNvSpPr/>
          <p:nvPr/>
        </p:nvSpPr>
        <p:spPr>
          <a:xfrm rot="8908261">
            <a:off x="2443166" y="1981073"/>
            <a:ext cx="70365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25FB99-74D6-B31A-CDEC-38F2C6C66A44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686175" y="268902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D8E2E0-AC8E-BD8C-83ED-EE2DEF6A3AF0}"/>
                  </a:ext>
                </a:extLst>
              </p:cNvPr>
              <p:cNvSpPr txBox="1"/>
              <p:nvPr/>
            </p:nvSpPr>
            <p:spPr>
              <a:xfrm>
                <a:off x="10497890" y="235046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BD8E2E0-AC8E-BD8C-83ED-EE2DEF6A3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890" y="2350466"/>
                <a:ext cx="37657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03649C-9290-3288-B2F5-7BB07F756547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0045315" y="26812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3F734C-200D-C241-07F1-F2450714AA3E}"/>
                  </a:ext>
                </a:extLst>
              </p:cNvPr>
              <p:cNvSpPr txBox="1"/>
              <p:nvPr/>
            </p:nvSpPr>
            <p:spPr>
              <a:xfrm>
                <a:off x="9857030" y="23426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3F734C-200D-C241-07F1-F2450714A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030" y="2342646"/>
                <a:ext cx="37657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EBBB3716-0E1D-7BEA-47FF-9422C29A3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D511F9-8208-5F6B-F4D1-4BCC67F0C6C8}"/>
                  </a:ext>
                </a:extLst>
              </p:cNvPr>
              <p:cNvSpPr txBox="1"/>
              <p:nvPr/>
            </p:nvSpPr>
            <p:spPr>
              <a:xfrm>
                <a:off x="9487510" y="441544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ED511F9-8208-5F6B-F4D1-4BCC67F0C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10" y="4415448"/>
                <a:ext cx="2210484" cy="369332"/>
              </a:xfrm>
              <a:prstGeom prst="rect">
                <a:avLst/>
              </a:prstGeom>
              <a:blipFill>
                <a:blip r:embed="rId11"/>
                <a:stretch>
                  <a:fillRect r="-56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2A4C10-894B-99F7-B2D4-8CE5CECE2238}"/>
                  </a:ext>
                </a:extLst>
              </p:cNvPr>
              <p:cNvSpPr txBox="1"/>
              <p:nvPr/>
            </p:nvSpPr>
            <p:spPr>
              <a:xfrm>
                <a:off x="9825090" y="3529480"/>
                <a:ext cx="1645067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lit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82A4C10-894B-99F7-B2D4-8CE5CECE2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90" y="3529480"/>
                <a:ext cx="1645067" cy="338554"/>
              </a:xfrm>
              <a:prstGeom prst="rect">
                <a:avLst/>
              </a:prstGeom>
              <a:blipFill>
                <a:blip r:embed="rId12"/>
                <a:stretch>
                  <a:fillRect b="-1034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31">
            <a:extLst>
              <a:ext uri="{FF2B5EF4-FFF2-40B4-BE49-F238E27FC236}">
                <a16:creationId xmlns:a16="http://schemas.microsoft.com/office/drawing/2014/main" id="{69897942-766D-223D-9575-3FF3F832D5B6}"/>
              </a:ext>
            </a:extLst>
          </p:cNvPr>
          <p:cNvSpPr/>
          <p:nvPr/>
        </p:nvSpPr>
        <p:spPr>
          <a:xfrm rot="16200000">
            <a:off x="11276310" y="409413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D4AB4C-B4E5-72C7-0998-1EF3FED00759}"/>
              </a:ext>
            </a:extLst>
          </p:cNvPr>
          <p:cNvSpPr txBox="1"/>
          <p:nvPr/>
        </p:nvSpPr>
        <p:spPr>
          <a:xfrm>
            <a:off x="9487510" y="466361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81601A-2806-5C3D-711F-71BDBE747EF0}"/>
              </a:ext>
            </a:extLst>
          </p:cNvPr>
          <p:cNvSpPr txBox="1"/>
          <p:nvPr/>
        </p:nvSpPr>
        <p:spPr>
          <a:xfrm>
            <a:off x="9739661" y="405734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991650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5F90-33F3-AC83-404F-9D9C8E7BF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D024A4D-B513-C2C7-810A-97CEAD604B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541964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D024A4D-B513-C2C7-810A-97CEAD604B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541964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333" t="-3704" r="-210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774" t="-3704" r="-103226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6667" t="-3704" r="-6667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3704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1538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542F3B-9F4D-1260-8FBA-F529E6AEEA61}"/>
                  </a:ext>
                </a:extLst>
              </p:cNvPr>
              <p:cNvSpPr txBox="1"/>
              <p:nvPr/>
            </p:nvSpPr>
            <p:spPr>
              <a:xfrm>
                <a:off x="6597831" y="3528180"/>
                <a:ext cx="2508212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1600" b="0" i="0" dirty="0" smtClean="0">
                          <a:solidFill>
                            <a:srgbClr val="05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</a:t>
                </a:r>
                <a:r>
                  <a:rPr lang="zh-CN" altLang="en-US" sz="1600" dirty="0"/>
                  <a:t>       </a:t>
                </a:r>
                <a:endParaRPr lang="en-US" altLang="zh-CN" sz="1600" dirty="0"/>
              </a:p>
              <a:p>
                <a:r>
                  <a:rPr lang="zh-CN" alt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542F3B-9F4D-1260-8FBA-F529E6AEE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831" y="3528180"/>
                <a:ext cx="2508212" cy="830997"/>
              </a:xfrm>
              <a:prstGeom prst="rect">
                <a:avLst/>
              </a:prstGeom>
              <a:blipFill>
                <a:blip r:embed="rId4"/>
                <a:stretch>
                  <a:fillRect b="-4478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2B04BB-6F4E-A569-413D-E7F8755EA643}"/>
              </a:ext>
            </a:extLst>
          </p:cNvPr>
          <p:cNvSpPr/>
          <p:nvPr/>
        </p:nvSpPr>
        <p:spPr>
          <a:xfrm>
            <a:off x="6593841" y="2910335"/>
            <a:ext cx="5039678" cy="43194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19E298B-DA5F-AA5E-D952-B658CAC5D95B}"/>
              </a:ext>
            </a:extLst>
          </p:cNvPr>
          <p:cNvSpPr/>
          <p:nvPr/>
        </p:nvSpPr>
        <p:spPr>
          <a:xfrm>
            <a:off x="9390361" y="3538755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43E2B5-F767-9B3B-5382-5137336893ED}"/>
              </a:ext>
            </a:extLst>
          </p:cNvPr>
          <p:cNvCxnSpPr>
            <a:cxnSpLocks/>
            <a:stCxn id="9" idx="0"/>
            <a:endCxn id="9" idx="4"/>
          </p:cNvCxnSpPr>
          <p:nvPr/>
        </p:nvCxnSpPr>
        <p:spPr>
          <a:xfrm>
            <a:off x="9504661" y="3538755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3BA854-2D70-CCB8-2B60-5F3AC58F1869}"/>
              </a:ext>
            </a:extLst>
          </p:cNvPr>
          <p:cNvCxnSpPr>
            <a:cxnSpLocks/>
            <a:stCxn id="9" idx="2"/>
            <a:endCxn id="9" idx="6"/>
          </p:cNvCxnSpPr>
          <p:nvPr/>
        </p:nvCxnSpPr>
        <p:spPr>
          <a:xfrm>
            <a:off x="9390361" y="365356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EBB605-E0F8-BD28-88CA-E98BF2AE657F}"/>
              </a:ext>
            </a:extLst>
          </p:cNvPr>
          <p:cNvCxnSpPr>
            <a:cxnSpLocks/>
          </p:cNvCxnSpPr>
          <p:nvPr/>
        </p:nvCxnSpPr>
        <p:spPr>
          <a:xfrm flipH="1" flipV="1">
            <a:off x="7998386" y="334237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985451-E89A-EFDD-961B-D8CEA7135C96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1167738" y="2683374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08EC4D-B3D2-C2FD-3979-D111E0EEE653}"/>
                  </a:ext>
                </a:extLst>
              </p:cNvPr>
              <p:cNvSpPr txBox="1"/>
              <p:nvPr/>
            </p:nvSpPr>
            <p:spPr>
              <a:xfrm>
                <a:off x="10979453" y="2344820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A08EC4D-B3D2-C2FD-3979-D111E0EEE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453" y="2344820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CA968A70-B43C-3BD3-5F95-E2C734085E9A}"/>
              </a:ext>
            </a:extLst>
          </p:cNvPr>
          <p:cNvSpPr/>
          <p:nvPr/>
        </p:nvSpPr>
        <p:spPr>
          <a:xfrm>
            <a:off x="6313050" y="391396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38F206-00DE-CFB3-21E3-3B7B80BCA983}"/>
              </a:ext>
            </a:extLst>
          </p:cNvPr>
          <p:cNvCxnSpPr>
            <a:cxnSpLocks/>
          </p:cNvCxnSpPr>
          <p:nvPr/>
        </p:nvCxnSpPr>
        <p:spPr>
          <a:xfrm flipH="1" flipV="1">
            <a:off x="10637611" y="334237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53CCEAE-73F5-5069-9025-7BFB31E83068}"/>
              </a:ext>
            </a:extLst>
          </p:cNvPr>
          <p:cNvSpPr txBox="1"/>
          <p:nvPr/>
        </p:nvSpPr>
        <p:spPr>
          <a:xfrm>
            <a:off x="4656230" y="466361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421748-3BC2-AAE6-CA49-272FFEA5ED8D}"/>
              </a:ext>
            </a:extLst>
          </p:cNvPr>
          <p:cNvSpPr txBox="1"/>
          <p:nvPr/>
        </p:nvSpPr>
        <p:spPr>
          <a:xfrm>
            <a:off x="6524824" y="458049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FECD05-C29E-35B2-40D6-8BFB173B72EB}"/>
              </a:ext>
            </a:extLst>
          </p:cNvPr>
          <p:cNvSpPr txBox="1"/>
          <p:nvPr/>
        </p:nvSpPr>
        <p:spPr>
          <a:xfrm>
            <a:off x="4641979" y="279179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class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DF91401D-AAB2-601D-CC3B-D9474390AF39}"/>
              </a:ext>
            </a:extLst>
          </p:cNvPr>
          <p:cNvSpPr/>
          <p:nvPr/>
        </p:nvSpPr>
        <p:spPr>
          <a:xfrm rot="5400000">
            <a:off x="5354097" y="299175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653A8568-CC59-BF27-4D64-3D9BF2B98C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653A8568-CC59-BF27-4D64-3D9BF2B98C8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3333" t="-3704" r="-210000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96774" t="-3704" r="-103226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6667" t="-3704" r="-6667" b="-8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107692" r="-300000" b="-7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200000" r="-300000" b="-6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311538" r="-300000" b="-5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396296" r="-300000" b="-4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515385" r="-30000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592593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719231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788889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7F9C9440-B65F-15A8-704D-21743DC0C78D}"/>
              </a:ext>
            </a:extLst>
          </p:cNvPr>
          <p:cNvSpPr/>
          <p:nvPr/>
        </p:nvSpPr>
        <p:spPr>
          <a:xfrm>
            <a:off x="2465475" y="403041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D079204-9399-9970-B3BC-186B7AEEBCB2}"/>
              </a:ext>
            </a:extLst>
          </p:cNvPr>
          <p:cNvSpPr txBox="1"/>
          <p:nvPr/>
        </p:nvSpPr>
        <p:spPr>
          <a:xfrm>
            <a:off x="2652272" y="342045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1651D6-A0D5-E37F-32F3-C977D5EAA4F3}"/>
                  </a:ext>
                </a:extLst>
              </p:cNvPr>
              <p:cNvSpPr txBox="1"/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generate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/>
                  <a:t> hypotheses with binary labels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D1651D6-A0D5-E37F-32F3-C977D5EAA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blipFill>
                <a:blip r:embed="rId8"/>
                <a:stretch>
                  <a:fillRect l="-1143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6A754B26-260F-4BE1-E0FD-840564BAC812}"/>
              </a:ext>
            </a:extLst>
          </p:cNvPr>
          <p:cNvSpPr/>
          <p:nvPr/>
        </p:nvSpPr>
        <p:spPr>
          <a:xfrm rot="8908261">
            <a:off x="2443166" y="1981073"/>
            <a:ext cx="70365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938728C-EA4F-EC82-6F18-0731EC08A8A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686175" y="268902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49C510-EEA1-E2E4-432B-CA2BEE473C9A}"/>
                  </a:ext>
                </a:extLst>
              </p:cNvPr>
              <p:cNvSpPr txBox="1"/>
              <p:nvPr/>
            </p:nvSpPr>
            <p:spPr>
              <a:xfrm>
                <a:off x="10497890" y="235046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D49C510-EEA1-E2E4-432B-CA2BEE47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890" y="2350466"/>
                <a:ext cx="37657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099941-48D7-F87F-AB6F-FDCEE0CA42B1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0045315" y="26812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8CD3D7-A414-F220-C87C-A3B82B6FDB62}"/>
                  </a:ext>
                </a:extLst>
              </p:cNvPr>
              <p:cNvSpPr txBox="1"/>
              <p:nvPr/>
            </p:nvSpPr>
            <p:spPr>
              <a:xfrm>
                <a:off x="9857030" y="23426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28CD3D7-A414-F220-C87C-A3B82B6FD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030" y="2342646"/>
                <a:ext cx="37657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B63229D6-59D3-9E75-F539-3581BBE4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Training:</a:t>
            </a:r>
            <a:r>
              <a:rPr lang="zh-CN" altLang="en-US" dirty="0"/>
              <a:t> </a:t>
            </a:r>
            <a:r>
              <a:rPr lang="en-US" altLang="zh-CN" dirty="0" err="1"/>
              <a:t>i.i.d.</a:t>
            </a:r>
            <a:endParaRPr lang="en-US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C07B4A6-1DA7-4267-D5F7-1C9ACE5749F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71006" y="2501808"/>
            <a:ext cx="217392" cy="5094561"/>
          </a:xfrm>
          <a:prstGeom prst="bentConnector3">
            <a:avLst>
              <a:gd name="adj1" fmla="val -17363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D5F947-8F4D-09E5-775D-93066E70A9F1}"/>
              </a:ext>
            </a:extLst>
          </p:cNvPr>
          <p:cNvSpPr txBox="1"/>
          <p:nvPr/>
        </p:nvSpPr>
        <p:spPr>
          <a:xfrm>
            <a:off x="6945394" y="5615933"/>
            <a:ext cx="2041451" cy="3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i</a:t>
            </a:r>
            <a:r>
              <a:rPr lang="en-US" altLang="zh-CN" b="1" dirty="0" err="1"/>
              <a:t>.i.d.</a:t>
            </a:r>
            <a:r>
              <a:rPr lang="zh-CN" altLang="en-US" b="1" dirty="0"/>
              <a:t> </a:t>
            </a:r>
            <a:r>
              <a:rPr lang="en-US" altLang="zh-CN" b="1" dirty="0"/>
              <a:t>sampling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EE674D-C885-B76A-2B4F-FDFF5BCCCA8A}"/>
                  </a:ext>
                </a:extLst>
              </p:cNvPr>
              <p:cNvSpPr txBox="1"/>
              <p:nvPr/>
            </p:nvSpPr>
            <p:spPr>
              <a:xfrm>
                <a:off x="9487510" y="441544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EE674D-C885-B76A-2B4F-FDFF5BCCCA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10" y="4415448"/>
                <a:ext cx="2210484" cy="369332"/>
              </a:xfrm>
              <a:prstGeom prst="rect">
                <a:avLst/>
              </a:prstGeom>
              <a:blipFill>
                <a:blip r:embed="rId11"/>
                <a:stretch>
                  <a:fillRect r="-56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1C1DE-4F72-7022-35F4-3E50D23DC922}"/>
                  </a:ext>
                </a:extLst>
              </p:cNvPr>
              <p:cNvSpPr txBox="1"/>
              <p:nvPr/>
            </p:nvSpPr>
            <p:spPr>
              <a:xfrm>
                <a:off x="9825090" y="3529480"/>
                <a:ext cx="1645067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lit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91C1DE-4F72-7022-35F4-3E50D23D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90" y="3529480"/>
                <a:ext cx="1645067" cy="338554"/>
              </a:xfrm>
              <a:prstGeom prst="rect">
                <a:avLst/>
              </a:prstGeom>
              <a:blipFill>
                <a:blip r:embed="rId12"/>
                <a:stretch>
                  <a:fillRect b="-1034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31">
            <a:extLst>
              <a:ext uri="{FF2B5EF4-FFF2-40B4-BE49-F238E27FC236}">
                <a16:creationId xmlns:a16="http://schemas.microsoft.com/office/drawing/2014/main" id="{22214079-64AB-E724-81A3-575C0EFADD73}"/>
              </a:ext>
            </a:extLst>
          </p:cNvPr>
          <p:cNvSpPr/>
          <p:nvPr/>
        </p:nvSpPr>
        <p:spPr>
          <a:xfrm rot="16200000">
            <a:off x="11276310" y="409413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AB657F-DA95-CDC8-880F-A75E00D970CF}"/>
              </a:ext>
            </a:extLst>
          </p:cNvPr>
          <p:cNvSpPr txBox="1"/>
          <p:nvPr/>
        </p:nvSpPr>
        <p:spPr>
          <a:xfrm>
            <a:off x="9487510" y="466361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6C881E-279F-3436-FC8C-94E29BB5253D}"/>
              </a:ext>
            </a:extLst>
          </p:cNvPr>
          <p:cNvSpPr txBox="1"/>
          <p:nvPr/>
        </p:nvSpPr>
        <p:spPr>
          <a:xfrm>
            <a:off x="9739661" y="405734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1487238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CB6A0-588F-5E0C-C25D-C794A22F5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0018E98-7EE3-8E6E-B381-C6F489CB39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668438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0018E98-7EE3-8E6E-B381-C6F489CB39C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668438"/>
                  </p:ext>
                </p:extLst>
              </p:nvPr>
            </p:nvGraphicFramePr>
            <p:xfrm>
              <a:off x="4706851" y="335610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333" t="-3704" r="-210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774" t="-3704" r="-103226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6667" t="-3704" r="-6667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3704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1538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385728-091C-D2B6-B2BA-D8EFD6B34FEF}"/>
                  </a:ext>
                </a:extLst>
              </p:cNvPr>
              <p:cNvSpPr txBox="1"/>
              <p:nvPr/>
            </p:nvSpPr>
            <p:spPr>
              <a:xfrm>
                <a:off x="6597831" y="3528180"/>
                <a:ext cx="2508212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1600" b="0" i="0" dirty="0" smtClean="0">
                          <a:solidFill>
                            <a:srgbClr val="05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</a:t>
                </a:r>
                <a:r>
                  <a:rPr lang="zh-CN" altLang="en-US" sz="1600" dirty="0"/>
                  <a:t>       </a:t>
                </a:r>
                <a:endParaRPr lang="en-US" altLang="zh-CN" sz="1600" dirty="0"/>
              </a:p>
              <a:p>
                <a:r>
                  <a:rPr lang="zh-CN" alt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385728-091C-D2B6-B2BA-D8EFD6B34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831" y="3528180"/>
                <a:ext cx="2508212" cy="830997"/>
              </a:xfrm>
              <a:prstGeom prst="rect">
                <a:avLst/>
              </a:prstGeom>
              <a:blipFill>
                <a:blip r:embed="rId4"/>
                <a:stretch>
                  <a:fillRect b="-4478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74C54E-B1CD-13CB-14EE-636FA66BCCA1}"/>
              </a:ext>
            </a:extLst>
          </p:cNvPr>
          <p:cNvSpPr/>
          <p:nvPr/>
        </p:nvSpPr>
        <p:spPr>
          <a:xfrm>
            <a:off x="6593841" y="2910335"/>
            <a:ext cx="5039678" cy="43194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CC6526-2FCE-AD55-8965-490EE97AF332}"/>
              </a:ext>
            </a:extLst>
          </p:cNvPr>
          <p:cNvSpPr/>
          <p:nvPr/>
        </p:nvSpPr>
        <p:spPr>
          <a:xfrm>
            <a:off x="9390361" y="3538755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62DD75-A0F3-3AE9-5C5B-B58456739ADD}"/>
              </a:ext>
            </a:extLst>
          </p:cNvPr>
          <p:cNvCxnSpPr>
            <a:cxnSpLocks/>
            <a:stCxn id="9" idx="0"/>
            <a:endCxn id="9" idx="4"/>
          </p:cNvCxnSpPr>
          <p:nvPr/>
        </p:nvCxnSpPr>
        <p:spPr>
          <a:xfrm>
            <a:off x="9504661" y="3538755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03BC057-D8C3-0029-3954-F813466F8B39}"/>
              </a:ext>
            </a:extLst>
          </p:cNvPr>
          <p:cNvCxnSpPr>
            <a:cxnSpLocks/>
            <a:stCxn id="9" idx="2"/>
            <a:endCxn id="9" idx="6"/>
          </p:cNvCxnSpPr>
          <p:nvPr/>
        </p:nvCxnSpPr>
        <p:spPr>
          <a:xfrm>
            <a:off x="9390361" y="3653563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0FEAE7-2653-11A4-2446-68B2FBE37967}"/>
              </a:ext>
            </a:extLst>
          </p:cNvPr>
          <p:cNvCxnSpPr>
            <a:cxnSpLocks/>
          </p:cNvCxnSpPr>
          <p:nvPr/>
        </p:nvCxnSpPr>
        <p:spPr>
          <a:xfrm flipH="1" flipV="1">
            <a:off x="7998386" y="334237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5118FA-A199-9DB6-5334-63180D8CCFCA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1167738" y="2683374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1E9427-8F67-A92B-E875-AA4421F337C4}"/>
                  </a:ext>
                </a:extLst>
              </p:cNvPr>
              <p:cNvSpPr txBox="1"/>
              <p:nvPr/>
            </p:nvSpPr>
            <p:spPr>
              <a:xfrm>
                <a:off x="10979453" y="2344820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71E9427-8F67-A92B-E875-AA4421F33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453" y="2344820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385AD250-9699-CBC5-ED2C-158496E8406A}"/>
              </a:ext>
            </a:extLst>
          </p:cNvPr>
          <p:cNvSpPr/>
          <p:nvPr/>
        </p:nvSpPr>
        <p:spPr>
          <a:xfrm>
            <a:off x="6313050" y="391396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45160E-47D4-BB5F-4BA4-320000283DF0}"/>
              </a:ext>
            </a:extLst>
          </p:cNvPr>
          <p:cNvCxnSpPr>
            <a:cxnSpLocks/>
          </p:cNvCxnSpPr>
          <p:nvPr/>
        </p:nvCxnSpPr>
        <p:spPr>
          <a:xfrm flipH="1" flipV="1">
            <a:off x="10637611" y="334237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8E4E4A-11D3-2F68-0B25-E2989FEB9C12}"/>
              </a:ext>
            </a:extLst>
          </p:cNvPr>
          <p:cNvSpPr txBox="1"/>
          <p:nvPr/>
        </p:nvSpPr>
        <p:spPr>
          <a:xfrm>
            <a:off x="4656230" y="466361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646C8B-2655-0920-56E3-2B65ABE1801F}"/>
              </a:ext>
            </a:extLst>
          </p:cNvPr>
          <p:cNvSpPr txBox="1"/>
          <p:nvPr/>
        </p:nvSpPr>
        <p:spPr>
          <a:xfrm>
            <a:off x="6524824" y="458049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3B4FD0-E493-3B81-446B-25E166336CF5}"/>
              </a:ext>
            </a:extLst>
          </p:cNvPr>
          <p:cNvSpPr txBox="1"/>
          <p:nvPr/>
        </p:nvSpPr>
        <p:spPr>
          <a:xfrm>
            <a:off x="4641979" y="279179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class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68945ACD-7D48-30C5-77E7-EEAC11B1064A}"/>
              </a:ext>
            </a:extLst>
          </p:cNvPr>
          <p:cNvSpPr/>
          <p:nvPr/>
        </p:nvSpPr>
        <p:spPr>
          <a:xfrm rot="5400000">
            <a:off x="5354097" y="299175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C2B347CD-846C-704B-EE04-44040949F4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C2B347CD-846C-704B-EE04-44040949F4D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242592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3333" t="-3704" r="-210000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96774" t="-3704" r="-103226" b="-807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6667" t="-3704" r="-6667" b="-80740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107692" r="-300000" b="-738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200000" r="-300000" b="-6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311538" r="-300000" b="-5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396296" r="-300000" b="-4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515385" r="-300000" b="-33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592593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719231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t="-788889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DBB1BAD6-046A-C638-F3B5-9919282F6345}"/>
              </a:ext>
            </a:extLst>
          </p:cNvPr>
          <p:cNvSpPr/>
          <p:nvPr/>
        </p:nvSpPr>
        <p:spPr>
          <a:xfrm>
            <a:off x="2465475" y="403041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627782-163F-76B4-0A89-BBA7C2BEFCA1}"/>
              </a:ext>
            </a:extLst>
          </p:cNvPr>
          <p:cNvSpPr txBox="1"/>
          <p:nvPr/>
        </p:nvSpPr>
        <p:spPr>
          <a:xfrm>
            <a:off x="2652272" y="342045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4F2C10-95EA-65CC-4699-80440B19670E}"/>
                  </a:ext>
                </a:extLst>
              </p:cNvPr>
              <p:cNvSpPr txBox="1"/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generate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/>
                  <a:t> hypotheses with binary labels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4F2C10-95EA-65CC-4699-80440B196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623" y="1478136"/>
                <a:ext cx="4433582" cy="669992"/>
              </a:xfrm>
              <a:prstGeom prst="rect">
                <a:avLst/>
              </a:prstGeom>
              <a:blipFill>
                <a:blip r:embed="rId8"/>
                <a:stretch>
                  <a:fillRect l="-1143" t="-3774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475CDEE2-996A-B26C-EDE2-DD7B14697399}"/>
              </a:ext>
            </a:extLst>
          </p:cNvPr>
          <p:cNvSpPr/>
          <p:nvPr/>
        </p:nvSpPr>
        <p:spPr>
          <a:xfrm rot="8908261">
            <a:off x="2443166" y="1981073"/>
            <a:ext cx="70365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667710-F845-CB98-7BDC-F0BF5DE90BC2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686175" y="268902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F50A38-E5AE-7832-DF21-5618699963A9}"/>
                  </a:ext>
                </a:extLst>
              </p:cNvPr>
              <p:cNvSpPr txBox="1"/>
              <p:nvPr/>
            </p:nvSpPr>
            <p:spPr>
              <a:xfrm>
                <a:off x="10497890" y="235046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F50A38-E5AE-7832-DF21-561869996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890" y="2350466"/>
                <a:ext cx="37657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C693AC-04E6-195C-00D4-CBD72CB9A9FE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0045315" y="26812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DE50CA-5795-6198-9FCE-985535AE1732}"/>
                  </a:ext>
                </a:extLst>
              </p:cNvPr>
              <p:cNvSpPr txBox="1"/>
              <p:nvPr/>
            </p:nvSpPr>
            <p:spPr>
              <a:xfrm>
                <a:off x="9857030" y="23426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9DE50CA-5795-6198-9FCE-985535AE1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030" y="2342646"/>
                <a:ext cx="37657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1">
            <a:extLst>
              <a:ext uri="{FF2B5EF4-FFF2-40B4-BE49-F238E27FC236}">
                <a16:creationId xmlns:a16="http://schemas.microsoft.com/office/drawing/2014/main" id="{24B5A381-D84A-AF28-A08E-EAF19E4B1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Training:</a:t>
            </a:r>
            <a:r>
              <a:rPr lang="zh-CN" altLang="en-US" dirty="0"/>
              <a:t> </a:t>
            </a:r>
            <a:r>
              <a:rPr lang="en-US" altLang="zh-CN" dirty="0" err="1"/>
              <a:t>Opt</a:t>
            </a:r>
            <a:r>
              <a:rPr lang="en-US" altLang="zh-CN" dirty="0"/>
              <a:t>-T</a:t>
            </a:r>
            <a:endParaRPr lang="en-US" dirty="0"/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CEC17A78-F11F-299D-8C5D-A6EAA1DFDB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71006" y="2501808"/>
            <a:ext cx="217392" cy="5094561"/>
          </a:xfrm>
          <a:prstGeom prst="bentConnector3">
            <a:avLst>
              <a:gd name="adj1" fmla="val -17363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A7D866-3DC2-313C-B5E1-7559F43FC954}"/>
              </a:ext>
            </a:extLst>
          </p:cNvPr>
          <p:cNvSpPr txBox="1"/>
          <p:nvPr/>
        </p:nvSpPr>
        <p:spPr>
          <a:xfrm>
            <a:off x="6945394" y="5615933"/>
            <a:ext cx="427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Optimal Teaching </a:t>
            </a:r>
            <a:r>
              <a:rPr lang="en-US" altLang="zh-CN" b="1" dirty="0"/>
              <a:t>Set:</a:t>
            </a:r>
            <a:endParaRPr lang="en-US" b="1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minimum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distinguish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9E43A-41DB-53FA-6B9D-B752F9301897}"/>
                  </a:ext>
                </a:extLst>
              </p:cNvPr>
              <p:cNvSpPr txBox="1"/>
              <p:nvPr/>
            </p:nvSpPr>
            <p:spPr>
              <a:xfrm>
                <a:off x="9487510" y="441544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9A9E43A-41DB-53FA-6B9D-B752F93018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10" y="4415448"/>
                <a:ext cx="2210484" cy="369332"/>
              </a:xfrm>
              <a:prstGeom prst="rect">
                <a:avLst/>
              </a:prstGeom>
              <a:blipFill>
                <a:blip r:embed="rId11"/>
                <a:stretch>
                  <a:fillRect r="-56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2606CC-B967-18E5-A1DE-BD507C01E277}"/>
                  </a:ext>
                </a:extLst>
              </p:cNvPr>
              <p:cNvSpPr txBox="1"/>
              <p:nvPr/>
            </p:nvSpPr>
            <p:spPr>
              <a:xfrm>
                <a:off x="9825090" y="3529480"/>
                <a:ext cx="1645067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lit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2606CC-B967-18E5-A1DE-BD507C01E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90" y="3529480"/>
                <a:ext cx="1645067" cy="338554"/>
              </a:xfrm>
              <a:prstGeom prst="rect">
                <a:avLst/>
              </a:prstGeom>
              <a:blipFill>
                <a:blip r:embed="rId12"/>
                <a:stretch>
                  <a:fillRect b="-1034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31">
            <a:extLst>
              <a:ext uri="{FF2B5EF4-FFF2-40B4-BE49-F238E27FC236}">
                <a16:creationId xmlns:a16="http://schemas.microsoft.com/office/drawing/2014/main" id="{0EC6058F-601C-4608-5877-4EFBD5E4E906}"/>
              </a:ext>
            </a:extLst>
          </p:cNvPr>
          <p:cNvSpPr/>
          <p:nvPr/>
        </p:nvSpPr>
        <p:spPr>
          <a:xfrm rot="16200000">
            <a:off x="11276310" y="409413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BB697A-9D62-8916-7B9F-336881B5926C}"/>
              </a:ext>
            </a:extLst>
          </p:cNvPr>
          <p:cNvSpPr txBox="1"/>
          <p:nvPr/>
        </p:nvSpPr>
        <p:spPr>
          <a:xfrm>
            <a:off x="9487510" y="466361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7BEDBF-8870-6EFC-96C8-048CA2907300}"/>
              </a:ext>
            </a:extLst>
          </p:cNvPr>
          <p:cNvSpPr txBox="1"/>
          <p:nvPr/>
        </p:nvSpPr>
        <p:spPr>
          <a:xfrm>
            <a:off x="9739661" y="405734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890497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F065B-9F60-398A-A78B-5FFDFB28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2918-29A9-68CF-E5E1-81FC5F49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Comparison: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ours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5844A-DFF7-E419-FA32-B34C3881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3" t="471" r="-92" b="-129"/>
          <a:stretch/>
        </p:blipFill>
        <p:spPr>
          <a:xfrm>
            <a:off x="507860" y="1759800"/>
            <a:ext cx="11055087" cy="40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73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4F9A-F51E-9261-E9A6-7289F31E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E3DC8-E339-39A9-06A1-5E27788AD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a framework</a:t>
            </a:r>
          </a:p>
          <a:p>
            <a:r>
              <a:rPr lang="en-US" dirty="0"/>
              <a:t>Show this framework can support diverse studies on ICL and TF’s properties</a:t>
            </a:r>
          </a:p>
        </p:txBody>
      </p:sp>
    </p:spTree>
    <p:extLst>
      <p:ext uri="{BB962C8B-B14F-4D97-AF65-F5344CB8AC3E}">
        <p14:creationId xmlns:p14="http://schemas.microsoft.com/office/powerpoint/2010/main" val="1968557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BD7F9-8D60-F872-45B1-D6BF3B4C9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2EC5B1-528B-5F1B-5011-A310BF99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0" y="1690688"/>
            <a:ext cx="10889090" cy="49040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9916902-DABF-BD03-5DD8-3CBF152A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96CE94-873A-69EB-D5C3-A83992F361C9}"/>
              </a:ext>
            </a:extLst>
          </p:cNvPr>
          <p:cNvSpPr/>
          <p:nvPr/>
        </p:nvSpPr>
        <p:spPr>
          <a:xfrm>
            <a:off x="4490519" y="4174129"/>
            <a:ext cx="7304567" cy="839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5DEDE6-D398-BB69-CD7A-0FF0963D2DCC}"/>
              </a:ext>
            </a:extLst>
          </p:cNvPr>
          <p:cNvSpPr/>
          <p:nvPr/>
        </p:nvSpPr>
        <p:spPr>
          <a:xfrm>
            <a:off x="4972530" y="4964445"/>
            <a:ext cx="6035748" cy="1630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11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AE21E6-C1AA-22CE-A9FE-32B6BF0A8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D1F9F2-E5A1-1922-66B0-E9A62B397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0" y="1690688"/>
            <a:ext cx="10889090" cy="490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49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825A76-8EA7-BD4A-63E8-DCF8164C6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63F1-6634-EF56-1693-0BD8E6F9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63A2AA3-F2C5-BE8C-CA16-1A5E60CA73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4D3A8B9-F271-126F-7D06-79F4DBF42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397427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7C768A-838B-B1C9-3C16-0363363F12A0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E1AE1B-02F8-4065-3A93-4BFDF16F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25F934-DF29-0FB0-A3F3-947B36A79252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443249-CB3E-F05A-CE14-157609AAB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619AF4-E0D3-3547-3C5C-357B0D878C56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94B61-B8AA-DA8F-5B98-0177C4296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99333F-745E-6C20-124F-91043CCC27C8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AC9026-56FF-212F-7AFE-C6790BB013AC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AABB24-B0BF-BAB5-A41C-A5416BD83F05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14B1C8-300B-3A89-7C3F-F4E6BCC6A486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24E595-8A11-8404-688F-3F54B31FE433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02F673-4AA7-4E06-FA20-4781A479D89A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CAFF30-F6B7-4F6E-9FEE-DC09F6782A6A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46F995-67D7-0599-3045-3A8DBCD41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446F9327-C6B9-AA6F-0832-1420431B673B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78EE8E2-B3B0-A363-C9A7-C4E8320DCDB1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3D3967-40B0-D7DE-C463-2F2F5992DC8C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FE6448-696D-FB43-6E5A-5225A0708453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11EE49-9F9A-C6BB-4112-7DF0C69AD22E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732318-5719-B2A1-FC7A-A4E1B3FC25A7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32BE9-73B9-8187-BE10-1614DDB61D8A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AA1414-1B6B-95FC-0155-6E0C0D9311ED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93227C2-E94A-328C-9D06-9E16346E8567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E2C63708-7E9F-F3AF-D0B8-7529489F8E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B8C1775-B6F3-5238-4D99-A1B0ADBA30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4740761"/>
                  </p:ext>
                </p:extLst>
              </p:nvPr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25E21EC3-34C5-F15D-BFF7-976811F6EA65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AB81E-1BDE-501C-811E-0CC1B6239292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</p:spTree>
    <p:extLst>
      <p:ext uri="{BB962C8B-B14F-4D97-AF65-F5344CB8AC3E}">
        <p14:creationId xmlns:p14="http://schemas.microsoft.com/office/powerpoint/2010/main" val="1903082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899CFA-9FEB-88CC-C61D-A37A15B30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91B1-CC8E-08CB-31FC-4F9D5554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4D3A8B9-F271-126F-7D06-79F4DBF42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397427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4D3A8B9-F271-126F-7D06-79F4DBF42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397427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E1AE1B-02F8-4065-3A93-4BFDF16FAF76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E1AE1B-02F8-4065-3A93-4BFDF16F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443249-CB3E-F05A-CE14-157609AAB226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443249-CB3E-F05A-CE14-157609AAB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94B61-B8AA-DA8F-5B98-0177C4296A99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94B61-B8AA-DA8F-5B98-0177C4296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E03B0D-BA8B-C36E-1389-BC4056428F07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FBCC67-6DF1-92E0-ECA4-CACE07D706F4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AFA5EC-4197-46C2-CF32-2A4757C1A61D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C91C19-DF3A-3E9B-9EB9-3E5559F2F0DB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E0DD14-05AF-6108-1845-FE391D8A7E1E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ADCB44-79C3-F062-CDAE-AB8875738B0D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46F995-67D7-0599-3045-3A8DBCD41C15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46F995-67D7-0599-3045-3A8DBCD41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E244310A-73FB-3199-8FC6-2BB9AE54812A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6A9F01F-C397-8897-2EC5-530639E7EDD2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222E76-B560-3E01-68F7-43D0B06C02CB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EA60CCC-4E9A-0B3B-C06F-77393108DDF7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02BFE-3357-F811-3565-D9FDDE46B89C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136EB4-2591-01CB-61BF-F1C716F1A055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87E542-AC17-2E56-5FC4-FF74DB258BD2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6AD8D-1A34-2755-05BA-5B39A8F6D64D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EC0A5B5-76EF-8B46-3C0E-D9ED32398C21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B8C1775-B6F3-5238-4D99-A1B0ADBA30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4740761"/>
                  </p:ext>
                </p:extLst>
              </p:nvPr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B8C1775-B6F3-5238-4D99-A1B0ADBA30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4740761"/>
                  </p:ext>
                </p:extLst>
              </p:nvPr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51F58383-16FE-D484-69F7-FDBC4C4CAE29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CB434-B267-35DA-0DAE-12E8AA48ECA6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1185CBD-BD15-C857-670A-49066068E5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790117"/>
                  </p:ext>
                </p:extLst>
              </p:nvPr>
            </p:nvGraphicFramePr>
            <p:xfrm>
              <a:off x="2766198" y="5045432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1185CBD-BD15-C857-670A-49066068E5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790117"/>
                  </p:ext>
                </p:extLst>
              </p:nvPr>
            </p:nvGraphicFramePr>
            <p:xfrm>
              <a:off x="2766198" y="5045432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103636" r="-307937" b="-2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200000" r="-307937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305455" r="-307937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E29C7D7-8A09-B45C-B32A-C04DCD233C30}"/>
              </a:ext>
            </a:extLst>
          </p:cNvPr>
          <p:cNvSpPr txBox="1"/>
          <p:nvPr/>
        </p:nvSpPr>
        <p:spPr>
          <a:xfrm>
            <a:off x="2726422" y="4651698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5EF92AE-F196-BB15-7781-EF32ABD1B1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605735"/>
                  </p:ext>
                </p:extLst>
              </p:nvPr>
            </p:nvGraphicFramePr>
            <p:xfrm>
              <a:off x="4977859" y="5043557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5EF92AE-F196-BB15-7781-EF32ABD1B1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605735"/>
                  </p:ext>
                </p:extLst>
              </p:nvPr>
            </p:nvGraphicFramePr>
            <p:xfrm>
              <a:off x="4977859" y="5043557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1786" r="-203125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3175" t="-1786" r="-106349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3175" t="-1786" r="-6349" b="-3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103636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200000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305455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D35DB61-74C7-FDFD-4536-ACE748A53BFE}"/>
              </a:ext>
            </a:extLst>
          </p:cNvPr>
          <p:cNvSpPr txBox="1"/>
          <p:nvPr/>
        </p:nvSpPr>
        <p:spPr>
          <a:xfrm>
            <a:off x="4938083" y="4649823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98F4BE-BAF6-06D7-B64F-1ADF0BE84D14}"/>
              </a:ext>
            </a:extLst>
          </p:cNvPr>
          <p:cNvSpPr txBox="1"/>
          <p:nvPr/>
        </p:nvSpPr>
        <p:spPr>
          <a:xfrm>
            <a:off x="7134837" y="5360568"/>
            <a:ext cx="49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r>
              <a:rPr lang="en-US" dirty="0"/>
              <a:t> generalization</a:t>
            </a:r>
          </a:p>
          <a:p>
            <a:r>
              <a:rPr lang="en-US" dirty="0"/>
              <a:t>(training and testing using different spaces)</a:t>
            </a:r>
          </a:p>
        </p:txBody>
      </p:sp>
    </p:spTree>
    <p:extLst>
      <p:ext uri="{BB962C8B-B14F-4D97-AF65-F5344CB8AC3E}">
        <p14:creationId xmlns:p14="http://schemas.microsoft.com/office/powerpoint/2010/main" val="1702767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CC9361-A735-912B-A0C1-3E4FF52A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142C-AF6A-8A72-A4FE-7E103A24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97E8A9E-741E-1F80-288D-BA95218D8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97E8A9E-741E-1F80-288D-BA95218D8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1000FD-B533-D0C7-53A8-3F5ACEAE46C8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1000FD-B533-D0C7-53A8-3F5ACEAE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9564A0-83A4-6078-3575-2B8F55D45785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9564A0-83A4-6078-3575-2B8F55D45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56AB30-4B03-EC19-605A-6B30873136B8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56AB30-4B03-EC19-605A-6B308731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5C610B-F90B-CA09-1FC4-F5B96FD04947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C6FE4A-041A-561E-9F0D-5BEC28A9BA74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495754-C8F3-47B1-02DA-001534089862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F5BCE1-3153-134A-DC74-12BEB03A57CB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0C55E4-AFBC-0521-1FA1-32D1B149872C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83ACCE-3A3C-80EE-B802-BA84E98973B5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932691-353A-C0D8-D6DD-F51E82DCF0E4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932691-353A-C0D8-D6DD-F51E82DCF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7FC6904B-4000-E9AD-BA67-7FFCA0417B16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E5CF1EE-F49A-A3FE-D0EA-B7F3AD1BCD0D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7E4BA6-AC74-FDC3-4820-2173640FD015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965455-3602-D282-A2F8-ACF70D190362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109FB2-36BF-59BB-9D2C-B4737F3A6009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0C78A3-E7B6-125A-427D-049883638E54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4F954A-09DC-E6A7-87C4-4723D62C3D98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31A008-6721-1E3C-DF8C-BDCE8514E060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651CFE2-2D0E-7268-AC0A-BF6DFAD5C035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7042825-1470-6C68-9C8E-80C370E187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7042825-1470-6C68-9C8E-80C370E187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F9E63F41-7B08-D39A-13C0-B67884FD31C7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C6D93-BBE7-C994-7860-3FD99198952F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E6700630-FAE5-C912-3B9A-F1A98107D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7221096"/>
                  </p:ext>
                </p:extLst>
              </p:nvPr>
            </p:nvGraphicFramePr>
            <p:xfrm>
              <a:off x="2766198" y="5045432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E6700630-FAE5-C912-3B9A-F1A98107D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7221096"/>
                  </p:ext>
                </p:extLst>
              </p:nvPr>
            </p:nvGraphicFramePr>
            <p:xfrm>
              <a:off x="2766198" y="5045432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103636" r="-307937" b="-2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200000" r="-307937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305455" r="-307937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2846B81-FA4C-E5B5-46A2-F00B01B4AFA3}"/>
              </a:ext>
            </a:extLst>
          </p:cNvPr>
          <p:cNvSpPr txBox="1"/>
          <p:nvPr/>
        </p:nvSpPr>
        <p:spPr>
          <a:xfrm>
            <a:off x="2726422" y="4651698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F0A24E8F-918D-65DD-B95E-C75766485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235663"/>
                  </p:ext>
                </p:extLst>
              </p:nvPr>
            </p:nvGraphicFramePr>
            <p:xfrm>
              <a:off x="4977859" y="5043557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F0A24E8F-918D-65DD-B95E-C75766485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235663"/>
                  </p:ext>
                </p:extLst>
              </p:nvPr>
            </p:nvGraphicFramePr>
            <p:xfrm>
              <a:off x="4977859" y="5043557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1786" r="-203125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3175" t="-1786" r="-106349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3175" t="-1786" r="-6349" b="-3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103636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200000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305455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4121A73-8B9E-7EBD-7F69-F8E6C090B025}"/>
              </a:ext>
            </a:extLst>
          </p:cNvPr>
          <p:cNvSpPr txBox="1"/>
          <p:nvPr/>
        </p:nvSpPr>
        <p:spPr>
          <a:xfrm>
            <a:off x="4938083" y="4649823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4C48E-72B9-E724-2357-70FDA9F76B2C}"/>
              </a:ext>
            </a:extLst>
          </p:cNvPr>
          <p:cNvSpPr txBox="1"/>
          <p:nvPr/>
        </p:nvSpPr>
        <p:spPr>
          <a:xfrm>
            <a:off x="7134837" y="5360568"/>
            <a:ext cx="4957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OOD</a:t>
            </a:r>
            <a:r>
              <a:rPr lang="zh-CN" altLang="en-US" dirty="0"/>
              <a:t> </a:t>
            </a:r>
            <a:r>
              <a:rPr lang="en-US" dirty="0"/>
              <a:t>hypothesis </a:t>
            </a:r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dirty="0"/>
              <a:t>generalization</a:t>
            </a:r>
          </a:p>
          <a:p>
            <a:r>
              <a:rPr lang="en-US" dirty="0"/>
              <a:t>(training and testing using non-overlapping hypotheses)</a:t>
            </a:r>
          </a:p>
        </p:txBody>
      </p:sp>
    </p:spTree>
    <p:extLst>
      <p:ext uri="{BB962C8B-B14F-4D97-AF65-F5344CB8AC3E}">
        <p14:creationId xmlns:p14="http://schemas.microsoft.com/office/powerpoint/2010/main" val="99902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C17B3D-4467-67F1-8B7B-30C7D14E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A91B-C176-0BD6-B29E-1995F95E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Synthetic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BA86544-758A-3BD1-017D-003C2B510C38}"/>
              </a:ext>
            </a:extLst>
          </p:cNvPr>
          <p:cNvSpPr/>
          <p:nvPr/>
        </p:nvSpPr>
        <p:spPr>
          <a:xfrm>
            <a:off x="3799042" y="48062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09DA45B-7C69-59B9-6B1A-4F7FAD83392F}"/>
              </a:ext>
            </a:extLst>
          </p:cNvPr>
          <p:cNvSpPr/>
          <p:nvPr/>
        </p:nvSpPr>
        <p:spPr>
          <a:xfrm>
            <a:off x="3799042" y="25525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E7A1EF-E48A-0FFC-4ADB-64DDCCFAB684}"/>
                  </a:ext>
                </a:extLst>
              </p:cNvPr>
              <p:cNvSpPr txBox="1"/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E7A1EF-E48A-0FFC-4ADB-64DDCCFAB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0967D7-B171-364F-5E36-D6DDCD54EA4A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flipV="1">
            <a:off x="4875946" y="2944361"/>
            <a:ext cx="0" cy="150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FEC2C7-94E3-F03D-DA09-6CE8B85E4FD2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5504550" y="2421909"/>
            <a:ext cx="7420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47974B-C0DD-DA79-F0C5-08675174ED72}"/>
                  </a:ext>
                </a:extLst>
              </p:cNvPr>
              <p:cNvSpPr txBox="1"/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47974B-C0DD-DA79-F0C5-08675174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406D5E-909F-9260-D612-4723C4501B73}"/>
                  </a:ext>
                </a:extLst>
              </p:cNvPr>
              <p:cNvSpPr txBox="1"/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406D5E-909F-9260-D612-4723C4501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C902BDC-D370-7661-2B9C-94F685A52237}"/>
              </a:ext>
            </a:extLst>
          </p:cNvPr>
          <p:cNvSpPr/>
          <p:nvPr/>
        </p:nvSpPr>
        <p:spPr>
          <a:xfrm>
            <a:off x="10261810" y="2037831"/>
            <a:ext cx="365760" cy="3657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6436954-1FFF-5AFF-D347-125CAAA563F1}"/>
              </a:ext>
            </a:extLst>
          </p:cNvPr>
          <p:cNvSpPr/>
          <p:nvPr/>
        </p:nvSpPr>
        <p:spPr>
          <a:xfrm>
            <a:off x="9594602" y="2037027"/>
            <a:ext cx="365760" cy="36576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ECF40F-D197-C053-5615-79E10E7C2D55}"/>
              </a:ext>
            </a:extLst>
          </p:cNvPr>
          <p:cNvSpPr/>
          <p:nvPr/>
        </p:nvSpPr>
        <p:spPr>
          <a:xfrm>
            <a:off x="10961392" y="2037027"/>
            <a:ext cx="365760" cy="3657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3519841-FC68-4506-B462-0EA9A1F402C2}"/>
              </a:ext>
            </a:extLst>
          </p:cNvPr>
          <p:cNvCxnSpPr>
            <a:cxnSpLocks/>
          </p:cNvCxnSpPr>
          <p:nvPr/>
        </p:nvCxnSpPr>
        <p:spPr>
          <a:xfrm flipH="1">
            <a:off x="8537048" y="2219907"/>
            <a:ext cx="649286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472F6A-E780-702C-50A9-6E9FB8184D3E}"/>
              </a:ext>
            </a:extLst>
          </p:cNvPr>
          <p:cNvSpPr txBox="1"/>
          <p:nvPr/>
        </p:nvSpPr>
        <p:spPr>
          <a:xfrm>
            <a:off x="6762365" y="2051254"/>
            <a:ext cx="1402858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1,0,2,2,1,2,…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06A7CD-6152-2002-E43E-F36DA3FE586B}"/>
                  </a:ext>
                </a:extLst>
              </p:cNvPr>
              <p:cNvSpPr txBox="1"/>
              <p:nvPr/>
            </p:nvSpPr>
            <p:spPr>
              <a:xfrm>
                <a:off x="10200242" y="3006959"/>
                <a:ext cx="1513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06A7CD-6152-2002-E43E-F36DA3FE5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242" y="3006959"/>
                <a:ext cx="1513834" cy="369332"/>
              </a:xfrm>
              <a:prstGeom prst="rect">
                <a:avLst/>
              </a:prstGeom>
              <a:blipFill>
                <a:blip r:embed="rId5"/>
                <a:stretch>
                  <a:fillRect r="-80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2F59A05-AF8D-652B-CF68-E816E905CB0F}"/>
              </a:ext>
            </a:extLst>
          </p:cNvPr>
          <p:cNvCxnSpPr>
            <a:cxnSpLocks/>
          </p:cNvCxnSpPr>
          <p:nvPr/>
        </p:nvCxnSpPr>
        <p:spPr>
          <a:xfrm flipH="1">
            <a:off x="9215966" y="3219114"/>
            <a:ext cx="661822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CB8488C-7C85-E2FF-45CD-229E51FE516C}"/>
                  </a:ext>
                </a:extLst>
              </p:cNvPr>
              <p:cNvSpPr txBox="1"/>
              <p:nvPr/>
            </p:nvSpPr>
            <p:spPr>
              <a:xfrm>
                <a:off x="6762191" y="2941550"/>
                <a:ext cx="2135340" cy="5305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CB8488C-7C85-E2FF-45CD-229E51FE5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191" y="2941550"/>
                <a:ext cx="2135340" cy="530594"/>
              </a:xfrm>
              <a:prstGeom prst="rect">
                <a:avLst/>
              </a:prstGeom>
              <a:blipFill>
                <a:blip r:embed="rId6"/>
                <a:stretch>
                  <a:fillRect r="-567" b="-1124"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1C1578C9-9150-61FD-7516-27C12DB01BB5}"/>
              </a:ext>
            </a:extLst>
          </p:cNvPr>
          <p:cNvCxnSpPr>
            <a:cxnSpLocks/>
            <a:stCxn id="52" idx="6"/>
            <a:endCxn id="51" idx="2"/>
          </p:cNvCxnSpPr>
          <p:nvPr/>
        </p:nvCxnSpPr>
        <p:spPr>
          <a:xfrm>
            <a:off x="9960363" y="2219907"/>
            <a:ext cx="301448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B774A5AF-0D76-A442-7750-523072A99B56}"/>
              </a:ext>
            </a:extLst>
          </p:cNvPr>
          <p:cNvCxnSpPr>
            <a:cxnSpLocks/>
            <a:stCxn id="52" idx="5"/>
            <a:endCxn id="53" idx="3"/>
          </p:cNvCxnSpPr>
          <p:nvPr/>
        </p:nvCxnSpPr>
        <p:spPr>
          <a:xfrm rot="16200000" flipH="1">
            <a:off x="10460877" y="1795145"/>
            <a:ext cx="12700" cy="1108157"/>
          </a:xfrm>
          <a:prstGeom prst="curvedConnector3">
            <a:avLst>
              <a:gd name="adj1" fmla="val 19217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B73173AB-6D4A-AD4C-C3E9-1C1D46EDA4BE}"/>
              </a:ext>
            </a:extLst>
          </p:cNvPr>
          <p:cNvCxnSpPr>
            <a:cxnSpLocks/>
            <a:stCxn id="53" idx="7"/>
            <a:endCxn id="53" idx="5"/>
          </p:cNvCxnSpPr>
          <p:nvPr/>
        </p:nvCxnSpPr>
        <p:spPr>
          <a:xfrm rot="16200000" flipH="1">
            <a:off x="11144271" y="2219908"/>
            <a:ext cx="258632" cy="12700"/>
          </a:xfrm>
          <a:prstGeom prst="curvedConnector5">
            <a:avLst>
              <a:gd name="adj1" fmla="val -60562"/>
              <a:gd name="adj2" fmla="val 2658236"/>
              <a:gd name="adj3" fmla="val 167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80EB7EA-E094-9503-FBEB-A1BA8025F485}"/>
              </a:ext>
            </a:extLst>
          </p:cNvPr>
          <p:cNvCxnSpPr>
            <a:cxnSpLocks/>
            <a:stCxn id="53" idx="1"/>
            <a:endCxn id="52" idx="7"/>
          </p:cNvCxnSpPr>
          <p:nvPr/>
        </p:nvCxnSpPr>
        <p:spPr>
          <a:xfrm rot="16200000" flipV="1">
            <a:off x="10460878" y="1536512"/>
            <a:ext cx="12700" cy="1108157"/>
          </a:xfrm>
          <a:prstGeom prst="curvedConnector3">
            <a:avLst>
              <a:gd name="adj1" fmla="val 19884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851F305-788A-0F73-40FB-A6413081EA0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10627571" y="2219907"/>
            <a:ext cx="333821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2DA2B43-F283-4E26-8A6C-C7352A13B9FB}"/>
              </a:ext>
            </a:extLst>
          </p:cNvPr>
          <p:cNvSpPr txBox="1"/>
          <p:nvPr/>
        </p:nvSpPr>
        <p:spPr>
          <a:xfrm>
            <a:off x="10576755" y="2622395"/>
            <a:ext cx="43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77C6C52-26A3-F797-D885-CB0C05B13556}"/>
              </a:ext>
            </a:extLst>
          </p:cNvPr>
          <p:cNvCxnSpPr>
            <a:cxnSpLocks/>
            <a:stCxn id="55" idx="1"/>
            <a:endCxn id="46" idx="3"/>
          </p:cNvCxnSpPr>
          <p:nvPr/>
        </p:nvCxnSpPr>
        <p:spPr>
          <a:xfrm flipH="1">
            <a:off x="5952850" y="2220531"/>
            <a:ext cx="809515" cy="105909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886AB7-B323-C126-4B5A-FCA79BBFE8C5}"/>
              </a:ext>
            </a:extLst>
          </p:cNvPr>
          <p:cNvCxnSpPr>
            <a:cxnSpLocks/>
            <a:stCxn id="58" idx="1"/>
            <a:endCxn id="46" idx="3"/>
          </p:cNvCxnSpPr>
          <p:nvPr/>
        </p:nvCxnSpPr>
        <p:spPr>
          <a:xfrm flipH="1">
            <a:off x="5952850" y="3206847"/>
            <a:ext cx="809341" cy="72775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57273F1-4993-E3A2-F648-DCF0320383CA}"/>
              </a:ext>
            </a:extLst>
          </p:cNvPr>
          <p:cNvSpPr txBox="1"/>
          <p:nvPr/>
        </p:nvSpPr>
        <p:spPr>
          <a:xfrm>
            <a:off x="560116" y="2739412"/>
            <a:ext cx="302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1: Unaligned Sequence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285925F-D0A5-9B05-E653-244BCB0965F6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V="1">
            <a:off x="4875946" y="5198061"/>
            <a:ext cx="0" cy="153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BAEC0D-B965-71F9-87D3-86F2497710FB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5606468" y="4673659"/>
            <a:ext cx="7421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904031-D829-98AB-9594-E960A1886FC6}"/>
                  </a:ext>
                </a:extLst>
              </p:cNvPr>
              <p:cNvSpPr txBox="1"/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904031-D829-98AB-9594-E960A1886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774A95D8-EB9D-6672-EFAC-9F3A8E6D769B}"/>
              </a:ext>
            </a:extLst>
          </p:cNvPr>
          <p:cNvSpPr txBox="1"/>
          <p:nvPr/>
        </p:nvSpPr>
        <p:spPr>
          <a:xfrm>
            <a:off x="526438" y="4825945"/>
            <a:ext cx="30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2: Aligned Sequence</a:t>
            </a:r>
          </a:p>
        </p:txBody>
      </p:sp>
      <p:sp>
        <p:nvSpPr>
          <p:cNvPr id="113" name="Arrow: Up-Down 112">
            <a:extLst>
              <a:ext uri="{FF2B5EF4-FFF2-40B4-BE49-F238E27FC236}">
                <a16:creationId xmlns:a16="http://schemas.microsoft.com/office/drawing/2014/main" id="{D76E8263-5E82-03E2-3D04-CD02C5A15D5A}"/>
              </a:ext>
            </a:extLst>
          </p:cNvPr>
          <p:cNvSpPr/>
          <p:nvPr/>
        </p:nvSpPr>
        <p:spPr>
          <a:xfrm>
            <a:off x="2603503" y="3402387"/>
            <a:ext cx="237066" cy="1281064"/>
          </a:xfrm>
          <a:prstGeom prst="upDownArrow">
            <a:avLst>
              <a:gd name="adj1" fmla="val 50000"/>
              <a:gd name="adj2" fmla="val 1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E94504-3A42-899B-0C20-3CC915AA58C0}"/>
              </a:ext>
            </a:extLst>
          </p:cNvPr>
          <p:cNvSpPr txBox="1"/>
          <p:nvPr/>
        </p:nvSpPr>
        <p:spPr>
          <a:xfrm>
            <a:off x="593981" y="3644179"/>
            <a:ext cx="212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distinguished by training sequences</a:t>
            </a:r>
          </a:p>
        </p:txBody>
      </p:sp>
    </p:spTree>
    <p:extLst>
      <p:ext uri="{BB962C8B-B14F-4D97-AF65-F5344CB8AC3E}">
        <p14:creationId xmlns:p14="http://schemas.microsoft.com/office/powerpoint/2010/main" val="3980327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53E863-3090-037D-AD02-D4448C3E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F3FA-D49F-39C0-C3A3-CE643A57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CDA507A-86DC-F582-C6BF-465081CE8B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CDA507A-86DC-F582-C6BF-465081CE8B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2201C-2DDA-C951-7152-B9EE45CE8327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2201C-2DDA-C951-7152-B9EE45CE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476456-6B97-A677-007E-3D8F732BE19D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476456-6B97-A677-007E-3D8F732BE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328585-CC4D-AC92-F8B1-2815254FD132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328585-CC4D-AC92-F8B1-2815254FD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A2ED87-CB69-681D-8DAB-78FBA915BD40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C8F88E-AB49-7C3E-F2D9-DEF825D22581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136B64-A17C-2BBD-1542-D79AD85D144F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AF0521-09D8-A961-E88A-27854F5F7A6B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99D65D-462D-8B56-1745-CEC19D3CAB38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DBBA84-67C2-FEB8-127F-CB803710CFE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90AA58-288C-F717-19C0-4386D2142D4A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90AA58-288C-F717-19C0-4386D2142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1B75014A-D287-0654-7F91-3B6212C7DAC3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E4CE99A-AEC9-BEE5-D35F-FC6839F5C839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7150F6-1414-A6F4-464E-4AC27290ED2B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3DDE2A-4ACD-AE35-4F64-4DC370AE0478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16548E-84C3-70C0-1357-F5A31A7B7962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C89424-A321-F81D-3968-83206CD2E09D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F64CD-1E53-084C-907E-4BF72A014A81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69A8B-621B-8CFC-B8E1-C30746AB8A02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897B90A-8B1B-FFFE-702D-DBE914732230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2200A5B2-D616-32DE-069F-30696A76C6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2200A5B2-D616-32DE-069F-30696A76C6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000BDA03-405C-F286-A177-549B2B153D32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163B82-4635-8D07-B1E5-166711ACC445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840A4459-1F55-7456-8BEF-4A4DD30DDC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524310"/>
                  </p:ext>
                </p:extLst>
              </p:nvPr>
            </p:nvGraphicFramePr>
            <p:xfrm>
              <a:off x="1914877" y="5092973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840A4459-1F55-7456-8BEF-4A4DD30DDC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524310"/>
                  </p:ext>
                </p:extLst>
              </p:nvPr>
            </p:nvGraphicFramePr>
            <p:xfrm>
              <a:off x="1914877" y="5092973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587" t="-1786" r="-2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1587" t="-1786" r="-1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01587" t="-1786" r="-7937" b="-3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103636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200000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305455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7DD6696-CE4B-A636-9927-A339B7408825}"/>
              </a:ext>
            </a:extLst>
          </p:cNvPr>
          <p:cNvSpPr txBox="1"/>
          <p:nvPr/>
        </p:nvSpPr>
        <p:spPr>
          <a:xfrm>
            <a:off x="1274288" y="4709375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E3D30-CF58-CAB7-75D6-6779BCCA046E}"/>
              </a:ext>
            </a:extLst>
          </p:cNvPr>
          <p:cNvSpPr txBox="1"/>
          <p:nvPr/>
        </p:nvSpPr>
        <p:spPr>
          <a:xfrm>
            <a:off x="4938083" y="4709375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CDA06-BC5F-66BA-7FF5-553944B462AB}"/>
              </a:ext>
            </a:extLst>
          </p:cNvPr>
          <p:cNvSpPr txBox="1"/>
          <p:nvPr/>
        </p:nvSpPr>
        <p:spPr>
          <a:xfrm>
            <a:off x="7134837" y="5360568"/>
            <a:ext cx="4957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Generalization</a:t>
            </a:r>
          </a:p>
          <a:p>
            <a:r>
              <a:rPr lang="en-US" dirty="0"/>
              <a:t>(training and testing using space with different length)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4691B8B-3879-B3BF-A190-921413755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461697"/>
                  </p:ext>
                </p:extLst>
              </p:nvPr>
            </p:nvGraphicFramePr>
            <p:xfrm>
              <a:off x="208961" y="5092973"/>
              <a:ext cx="1535128" cy="1011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4691B8B-3879-B3BF-A190-921413755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461697"/>
                  </p:ext>
                </p:extLst>
              </p:nvPr>
            </p:nvGraphicFramePr>
            <p:xfrm>
              <a:off x="208961" y="5092973"/>
              <a:ext cx="1535128" cy="1011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1786" r="-203125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3175" t="-1786" r="-106349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3175" t="-1786" r="-6349" b="-2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103636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2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50718A9-C80A-1653-56D0-FF2200DC77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95879"/>
                  </p:ext>
                </p:extLst>
              </p:nvPr>
            </p:nvGraphicFramePr>
            <p:xfrm>
              <a:off x="5486025" y="5090339"/>
              <a:ext cx="1535128" cy="1685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530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50718A9-C80A-1653-56D0-FF2200DC77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95879"/>
                  </p:ext>
                </p:extLst>
              </p:nvPr>
            </p:nvGraphicFramePr>
            <p:xfrm>
              <a:off x="5486025" y="5090339"/>
              <a:ext cx="1535128" cy="1685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3636" r="-203125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3175" t="-3636" r="-106349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3175" t="-3636" r="-6349" b="-42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587" t="-101786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587" t="-205455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587" t="-300000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587" t="-407273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5307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8800F3-BA28-6369-F6C4-270E90C06F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87237"/>
                  </p:ext>
                </p:extLst>
              </p:nvPr>
            </p:nvGraphicFramePr>
            <p:xfrm>
              <a:off x="3780109" y="5090339"/>
              <a:ext cx="1535128" cy="674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8800F3-BA28-6369-F6C4-270E90C06F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87237"/>
                  </p:ext>
                </p:extLst>
              </p:nvPr>
            </p:nvGraphicFramePr>
            <p:xfrm>
              <a:off x="3780109" y="5090339"/>
              <a:ext cx="1535128" cy="674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1587" t="-3571" r="-2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01587" t="-3571" r="-1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301587" t="-3571" r="-7937" b="-1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587" t="-105455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31160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AC9CB1-865B-1D13-E676-06BBC83F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1: 4 Types of Generalization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71478-DCA0-F32A-FD91-BF8CAEED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4676"/>
            <a:ext cx="9475983" cy="53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48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E759-33BC-96BF-9CCA-C610356A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10FF6E-8126-0DA6-0C32-9F2C623B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1: 4 Types of Generalization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2B6EF-B93E-15FD-5A83-5BED59B4D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393" y="1835715"/>
            <a:ext cx="8767967" cy="40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97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78933-DBD8-4705-B578-FE2B7C311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AAB312-89F8-FE68-28A0-5786865F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1: 4 Types of Generalization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79409-6E5B-6AF2-ECEA-55A397EF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72"/>
          <a:stretch/>
        </p:blipFill>
        <p:spPr>
          <a:xfrm>
            <a:off x="0" y="1700420"/>
            <a:ext cx="6096000" cy="3410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6FBD6-A116-0593-180A-B6B304F3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371"/>
          <a:stretch/>
        </p:blipFill>
        <p:spPr>
          <a:xfrm>
            <a:off x="6096000" y="1584253"/>
            <a:ext cx="6096000" cy="3526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F93992-C915-9129-C0C2-DDB3BEAC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95" y="5120302"/>
            <a:ext cx="5842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1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6841EDF-D9FD-409B-AE5E-EAC447A6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248ED0-C739-245C-6D14-05EB5430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2: Compare Different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9C957C-501F-88D1-6FF2-312631B9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22" y="2161511"/>
            <a:ext cx="8396711" cy="37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20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598B8E-6F7F-CF58-53B4-A1547E673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ED902B-DE72-6558-00B1-C70AFB06E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2: Compare Different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971ABD-225D-6E0D-32E9-7887E495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481"/>
          <a:stretch/>
        </p:blipFill>
        <p:spPr>
          <a:xfrm>
            <a:off x="0" y="1466914"/>
            <a:ext cx="6096000" cy="3593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464471-1F89-8AF5-62AA-08F17236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961"/>
          <a:stretch/>
        </p:blipFill>
        <p:spPr>
          <a:xfrm>
            <a:off x="6096000" y="1690688"/>
            <a:ext cx="6096000" cy="3486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6886F-18A4-142B-6E89-E97537BB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380" y="5060607"/>
            <a:ext cx="6186377" cy="17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752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3DF47-AA36-8B57-0986-FDDD20E2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8B47C3-699B-F3C4-368A-AC58FD83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3: Num of Training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544A813-2D0A-DA60-CD78-B70F92FDD4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1550527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544A813-2D0A-DA60-CD78-B70F92FDD49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1550527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667" r="-210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3226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0000" r="-6667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26" t="-100000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26" t="-200000" r="-300000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26" t="-300000" r="-300000" b="-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A34BC0B2-986D-9CE2-CBF5-A619A3ECFEAB}"/>
              </a:ext>
            </a:extLst>
          </p:cNvPr>
          <p:cNvSpPr/>
          <p:nvPr/>
        </p:nvSpPr>
        <p:spPr>
          <a:xfrm>
            <a:off x="6159846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5B30E0-62B5-A8E8-A39D-160F05B4A5A7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EEF883-A90E-03BA-E496-426CBD01A0D0}"/>
              </a:ext>
            </a:extLst>
          </p:cNvPr>
          <p:cNvSpPr txBox="1"/>
          <p:nvPr/>
        </p:nvSpPr>
        <p:spPr>
          <a:xfrm>
            <a:off x="6398780" y="397207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DDC899-9262-4060-4CAD-A025E35DD0DE}"/>
              </a:ext>
            </a:extLst>
          </p:cNvPr>
          <p:cNvSpPr txBox="1"/>
          <p:nvPr/>
        </p:nvSpPr>
        <p:spPr>
          <a:xfrm>
            <a:off x="4461616" y="2038522"/>
            <a:ext cx="1882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</a:t>
            </a:r>
            <a:r>
              <a:rPr lang="en-US" altLang="zh-CN" sz="1600" i="1" dirty="0"/>
              <a:t>class</a:t>
            </a:r>
            <a:endParaRPr lang="en-US" sz="1600" i="1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9AEF86A-1016-BB4D-2F84-E12559F61C9E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1126A8F-F1D6-8BA5-653B-928ABBA90B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1126A8F-F1D6-8BA5-653B-928ABBA90B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5C0CE8B-A5D9-4DD1-7123-D84EBC386717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0D8564-17E7-DDEE-5BE7-13DD1455FFDB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DE9DAAEE-4A1F-4648-695A-F35EB979A566}"/>
              </a:ext>
            </a:extLst>
          </p:cNvPr>
          <p:cNvSpPr/>
          <p:nvPr/>
        </p:nvSpPr>
        <p:spPr>
          <a:xfrm>
            <a:off x="3564918" y="5117626"/>
            <a:ext cx="4601765" cy="1441837"/>
          </a:xfrm>
          <a:prstGeom prst="cloudCallout">
            <a:avLst>
              <a:gd name="adj1" fmla="val -14449"/>
              <a:gd name="adj2" fmla="val -1014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classes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 good generalization performance?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D31E0A-DAF8-AF0B-2283-C2E846B195F3}"/>
                  </a:ext>
                </a:extLst>
              </p:cNvPr>
              <p:cNvSpPr txBox="1"/>
              <p:nvPr/>
            </p:nvSpPr>
            <p:spPr>
              <a:xfrm>
                <a:off x="9361465" y="3811066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D31E0A-DAF8-AF0B-2283-C2E846B19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465" y="3811066"/>
                <a:ext cx="2210484" cy="369332"/>
              </a:xfrm>
              <a:prstGeom prst="rect">
                <a:avLst/>
              </a:prstGeom>
              <a:blipFill>
                <a:blip r:embed="rId8"/>
                <a:stretch>
                  <a:fillRect r="-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FCFFE-72F9-73BA-BB7F-EC59CDF0A599}"/>
                  </a:ext>
                </a:extLst>
              </p:cNvPr>
              <p:cNvSpPr txBox="1"/>
              <p:nvPr/>
            </p:nvSpPr>
            <p:spPr>
              <a:xfrm>
                <a:off x="6471786" y="2923798"/>
                <a:ext cx="2508212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1600" b="0" i="0" dirty="0" smtClean="0">
                          <a:solidFill>
                            <a:srgbClr val="05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</a:t>
                </a:r>
                <a:r>
                  <a:rPr lang="zh-CN" altLang="en-US" sz="1600" dirty="0"/>
                  <a:t>       </a:t>
                </a:r>
                <a:endParaRPr lang="en-US" altLang="zh-CN" sz="1600" dirty="0"/>
              </a:p>
              <a:p>
                <a:r>
                  <a:rPr lang="zh-CN" alt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ABFCFFE-72F9-73BA-BB7F-EC59CDF0A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1786" y="2923798"/>
                <a:ext cx="2508212" cy="830997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FC0764-CAAE-4519-3F3F-D77D0EBC0CEA}"/>
                  </a:ext>
                </a:extLst>
              </p:cNvPr>
              <p:cNvSpPr txBox="1"/>
              <p:nvPr/>
            </p:nvSpPr>
            <p:spPr>
              <a:xfrm>
                <a:off x="9699045" y="2925098"/>
                <a:ext cx="1645067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lit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FC0764-CAAE-4519-3F3F-D77D0EBC0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045" y="2925098"/>
                <a:ext cx="1645067" cy="338554"/>
              </a:xfrm>
              <a:prstGeom prst="rect">
                <a:avLst/>
              </a:prstGeom>
              <a:blipFill>
                <a:blip r:embed="rId10"/>
                <a:stretch>
                  <a:fillRect b="-1034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: Rounded Corners 7">
            <a:extLst>
              <a:ext uri="{FF2B5EF4-FFF2-40B4-BE49-F238E27FC236}">
                <a16:creationId xmlns:a16="http://schemas.microsoft.com/office/drawing/2014/main" id="{50BB8210-C0C7-BCA9-1781-2403EB5ABBE9}"/>
              </a:ext>
            </a:extLst>
          </p:cNvPr>
          <p:cNvSpPr/>
          <p:nvPr/>
        </p:nvSpPr>
        <p:spPr>
          <a:xfrm>
            <a:off x="6467796" y="2305953"/>
            <a:ext cx="5039678" cy="43194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D3EEF8-AED9-D790-FAAF-939FC36749CC}"/>
              </a:ext>
            </a:extLst>
          </p:cNvPr>
          <p:cNvSpPr/>
          <p:nvPr/>
        </p:nvSpPr>
        <p:spPr>
          <a:xfrm>
            <a:off x="9264316" y="2934373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36FA430-9792-0188-BC17-B47EAD4C96D9}"/>
              </a:ext>
            </a:extLst>
          </p:cNvPr>
          <p:cNvCxnSpPr>
            <a:cxnSpLocks/>
            <a:stCxn id="30" idx="0"/>
            <a:endCxn id="30" idx="4"/>
          </p:cNvCxnSpPr>
          <p:nvPr/>
        </p:nvCxnSpPr>
        <p:spPr>
          <a:xfrm>
            <a:off x="9378616" y="2934373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286495-05FD-0DEF-EE1D-AB90E78BEC0F}"/>
              </a:ext>
            </a:extLst>
          </p:cNvPr>
          <p:cNvCxnSpPr>
            <a:cxnSpLocks/>
            <a:stCxn id="30" idx="2"/>
            <a:endCxn id="30" idx="6"/>
          </p:cNvCxnSpPr>
          <p:nvPr/>
        </p:nvCxnSpPr>
        <p:spPr>
          <a:xfrm>
            <a:off x="9264316" y="3049181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992CCD-9435-ADE5-D4BC-F49C55379DA4}"/>
              </a:ext>
            </a:extLst>
          </p:cNvPr>
          <p:cNvCxnSpPr>
            <a:cxnSpLocks/>
          </p:cNvCxnSpPr>
          <p:nvPr/>
        </p:nvCxnSpPr>
        <p:spPr>
          <a:xfrm flipH="1" flipV="1">
            <a:off x="7872341" y="2737993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93F7748-7233-6FE1-CBA1-3AFDDC9A645B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11041693" y="2078992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69EAB5-A55E-8DB2-3F51-7CC00B48FA59}"/>
                  </a:ext>
                </a:extLst>
              </p:cNvPr>
              <p:cNvSpPr txBox="1"/>
              <p:nvPr/>
            </p:nvSpPr>
            <p:spPr>
              <a:xfrm>
                <a:off x="10853408" y="1740438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E69EAB5-A55E-8DB2-3F51-7CC00B48F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3408" y="1740438"/>
                <a:ext cx="37657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1">
            <a:extLst>
              <a:ext uri="{FF2B5EF4-FFF2-40B4-BE49-F238E27FC236}">
                <a16:creationId xmlns:a16="http://schemas.microsoft.com/office/drawing/2014/main" id="{F46B4DEC-960A-B69B-B8D1-26183615275B}"/>
              </a:ext>
            </a:extLst>
          </p:cNvPr>
          <p:cNvSpPr/>
          <p:nvPr/>
        </p:nvSpPr>
        <p:spPr>
          <a:xfrm rot="16200000">
            <a:off x="11150265" y="3489753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05273A-3C5F-5B4A-BCEF-FC9845C391EA}"/>
              </a:ext>
            </a:extLst>
          </p:cNvPr>
          <p:cNvCxnSpPr>
            <a:cxnSpLocks/>
          </p:cNvCxnSpPr>
          <p:nvPr/>
        </p:nvCxnSpPr>
        <p:spPr>
          <a:xfrm flipH="1" flipV="1">
            <a:off x="10511566" y="2737993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084D970-DAC0-7DED-BE96-68E3A6706E67}"/>
              </a:ext>
            </a:extLst>
          </p:cNvPr>
          <p:cNvSpPr txBox="1"/>
          <p:nvPr/>
        </p:nvSpPr>
        <p:spPr>
          <a:xfrm>
            <a:off x="9361465" y="4059236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E293411-F41C-C8A2-56CB-024512727F0D}"/>
              </a:ext>
            </a:extLst>
          </p:cNvPr>
          <p:cNvSpPr txBox="1"/>
          <p:nvPr/>
        </p:nvSpPr>
        <p:spPr>
          <a:xfrm>
            <a:off x="9613616" y="3452965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66AF42-AB80-C7A7-3304-CFABE1249432}"/>
              </a:ext>
            </a:extLst>
          </p:cNvPr>
          <p:cNvCxnSpPr>
            <a:cxnSpLocks/>
            <a:endCxn id="43" idx="2"/>
          </p:cNvCxnSpPr>
          <p:nvPr/>
        </p:nvCxnSpPr>
        <p:spPr>
          <a:xfrm flipV="1">
            <a:off x="10560130" y="2084638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471314-B7D7-6877-5E49-773EF741AAC8}"/>
                  </a:ext>
                </a:extLst>
              </p:cNvPr>
              <p:cNvSpPr txBox="1"/>
              <p:nvPr/>
            </p:nvSpPr>
            <p:spPr>
              <a:xfrm>
                <a:off x="10371845" y="1746084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E471314-B7D7-6877-5E49-773EF741A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1845" y="1746084"/>
                <a:ext cx="37657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B035E5B-3BFA-DE64-701C-5E45E3832DCF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9919270" y="2076818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DCBFFC-40AE-3783-5831-3277B5439378}"/>
                  </a:ext>
                </a:extLst>
              </p:cNvPr>
              <p:cNvSpPr txBox="1"/>
              <p:nvPr/>
            </p:nvSpPr>
            <p:spPr>
              <a:xfrm>
                <a:off x="9730985" y="1738264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6DCBFFC-40AE-3783-5831-3277B543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985" y="1738264"/>
                <a:ext cx="376570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418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97AF4-3212-F830-2129-948AAEFF6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47A013-A494-3DA5-D0F5-8ACB8547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3: Num of Training 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BBA561-0040-AD29-CD4E-7AE3E55C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5" y="1264227"/>
            <a:ext cx="9602972" cy="4329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7B7F74-9ADB-68CC-25BC-6F0E3737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45100"/>
            <a:ext cx="5715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459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0A189E-938C-99E0-193F-776336A4E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A7EC70-FED9-3FAE-3B2B-AB1748AE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4: Sample Imbalance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8E2CA22-2990-414B-CA18-EFB000B86A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8E2CA22-2990-414B-CA18-EFB000B86A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1A4ABB-5048-DBEA-8908-EFB40D3620E3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1A4ABB-5048-DBEA-8908-EFB40D362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1563BA-259D-4615-25F7-0167364E320B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1563BA-259D-4615-25F7-0167364E3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C7C7-6435-5EE1-AAE5-48823EFB9FC7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C7C7-6435-5EE1-AAE5-48823EFB9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5334B5-BAA2-3516-8241-815D2F04ED67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B79A92-EF0A-F685-B091-4BB920E1DA32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DD0768-19B3-C015-3B9B-B9F5D2D38103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6C1F20-1F19-46D9-3AF5-542E84784475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693333-03F8-49FE-C39B-4D3774012FC0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B7FEE6-3A73-6F3A-0760-06AD84E95C9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AEA2D0-804A-C575-B8AC-A3833652254A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AEA2D0-804A-C575-B8AC-A38336522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E0A6A89-3414-0B49-5704-FCC7E00A4853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12057EC-BE6C-5E36-7D3D-E3DC81D105BE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F6F76A-0E34-D278-5152-11BE1847174B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D15253-8875-FBE5-829D-B02CBAFB2881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2ACDD-5ECB-BE5C-947F-E8D32D98BCF2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13C036-0487-7614-104E-32208ABD8DED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class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D9A3F6-00D8-B308-1D32-94F096E9F3EF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FD801-77C9-B9CF-1BAA-5EA510AC3D8B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context 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875843A-795F-EB28-6BA3-F8481BAA8CEC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8C133D58-1287-C9B9-AE6A-A5FBFD363E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8C133D58-1287-C9B9-AE6A-A5FBFD363E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19365CBB-FD15-91C0-4CF5-42FC9FE5BDEB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CFCCE3-66EC-3F33-7C26-B7F30FFC7938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C1D0E73D-3D05-6055-A65D-A046A03DD591}"/>
              </a:ext>
            </a:extLst>
          </p:cNvPr>
          <p:cNvSpPr/>
          <p:nvPr/>
        </p:nvSpPr>
        <p:spPr>
          <a:xfrm>
            <a:off x="7140831" y="5218086"/>
            <a:ext cx="4601765" cy="1441837"/>
          </a:xfrm>
          <a:prstGeom prst="cloudCallout">
            <a:avLst>
              <a:gd name="adj1" fmla="val 15018"/>
              <a:gd name="adj2" fmla="val -1175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these in-context samples are not </a:t>
            </a:r>
            <a:r>
              <a:rPr lang="en-US" dirty="0" err="1"/>
              <a:t>i.i.d.</a:t>
            </a:r>
            <a:r>
              <a:rPr lang="en-US" dirty="0"/>
              <a:t> sampled during training?</a:t>
            </a:r>
          </a:p>
        </p:txBody>
      </p:sp>
    </p:spTree>
    <p:extLst>
      <p:ext uri="{BB962C8B-B14F-4D97-AF65-F5344CB8AC3E}">
        <p14:creationId xmlns:p14="http://schemas.microsoft.com/office/powerpoint/2010/main" val="29332547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21858C-3652-B93A-CCBA-11116773B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DB8441-92C0-F616-F63A-88785CB9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4: Sample Imbalance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04E4B0-E4A4-1BA2-5357-015AE113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467"/>
          <a:stretch/>
        </p:blipFill>
        <p:spPr>
          <a:xfrm>
            <a:off x="355894" y="2564996"/>
            <a:ext cx="9064551" cy="3268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C6726-F403-2AFC-E13A-4AC1C96E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33" y="1381550"/>
            <a:ext cx="5537200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11505B-4AFA-9DAF-B6D3-60BF63EA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770" y="5833980"/>
            <a:ext cx="56388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2BA3FF-1169-8585-4144-49AB040A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CA33-4618-00D1-E147-1123D83A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Synthetic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4AE7378-4B51-B82A-AFC9-FEAAA816375F}"/>
              </a:ext>
            </a:extLst>
          </p:cNvPr>
          <p:cNvSpPr/>
          <p:nvPr/>
        </p:nvSpPr>
        <p:spPr>
          <a:xfrm>
            <a:off x="3799042" y="48062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11F5830-DBA0-5617-0305-DBCCF9C94778}"/>
              </a:ext>
            </a:extLst>
          </p:cNvPr>
          <p:cNvSpPr/>
          <p:nvPr/>
        </p:nvSpPr>
        <p:spPr>
          <a:xfrm>
            <a:off x="3799042" y="25525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82CF25-029B-7D64-B4C7-E8624749E5D9}"/>
                  </a:ext>
                </a:extLst>
              </p:cNvPr>
              <p:cNvSpPr txBox="1"/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E7A1EF-E48A-0FFC-4ADB-64DDCCFAB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1927CD-B437-1AE6-DC45-3D935ED04E92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flipV="1">
            <a:off x="4875946" y="2944361"/>
            <a:ext cx="0" cy="150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3A5332-E830-89FA-5EE6-4E3C6DDC8910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5504550" y="2421909"/>
            <a:ext cx="7420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0DD8210-656B-8C17-A12D-251648CED25E}"/>
                  </a:ext>
                </a:extLst>
              </p:cNvPr>
              <p:cNvSpPr txBox="1"/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47974B-C0DD-DA79-F0C5-08675174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A67D3C-3489-055E-7D7A-327A1215B270}"/>
                  </a:ext>
                </a:extLst>
              </p:cNvPr>
              <p:cNvSpPr txBox="1"/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406D5E-909F-9260-D612-4723C4501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0D53EA5C-22DB-CEB9-C9DC-FB12DC52F130}"/>
              </a:ext>
            </a:extLst>
          </p:cNvPr>
          <p:cNvSpPr/>
          <p:nvPr/>
        </p:nvSpPr>
        <p:spPr>
          <a:xfrm>
            <a:off x="10261810" y="2037831"/>
            <a:ext cx="365760" cy="3657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A0854E3-C488-1C51-1E28-9E0D184813C0}"/>
              </a:ext>
            </a:extLst>
          </p:cNvPr>
          <p:cNvSpPr/>
          <p:nvPr/>
        </p:nvSpPr>
        <p:spPr>
          <a:xfrm>
            <a:off x="9594602" y="2037027"/>
            <a:ext cx="365760" cy="36576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2884940-E635-6F1E-3F4B-26CBDDB572B1}"/>
              </a:ext>
            </a:extLst>
          </p:cNvPr>
          <p:cNvSpPr/>
          <p:nvPr/>
        </p:nvSpPr>
        <p:spPr>
          <a:xfrm>
            <a:off x="10961392" y="2037027"/>
            <a:ext cx="365760" cy="3657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522AE5-91A7-7BB0-DD01-91E759726726}"/>
              </a:ext>
            </a:extLst>
          </p:cNvPr>
          <p:cNvCxnSpPr>
            <a:cxnSpLocks/>
          </p:cNvCxnSpPr>
          <p:nvPr/>
        </p:nvCxnSpPr>
        <p:spPr>
          <a:xfrm flipH="1">
            <a:off x="8537048" y="2219907"/>
            <a:ext cx="649286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731ACCC-D712-4E06-FC7D-32572928B89C}"/>
              </a:ext>
            </a:extLst>
          </p:cNvPr>
          <p:cNvSpPr txBox="1"/>
          <p:nvPr/>
        </p:nvSpPr>
        <p:spPr>
          <a:xfrm>
            <a:off x="6762365" y="2051254"/>
            <a:ext cx="1402858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1,0,2,2,1,2,…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D71E28F-5B35-5123-4CA0-FEF9CA425304}"/>
                  </a:ext>
                </a:extLst>
              </p:cNvPr>
              <p:cNvSpPr txBox="1"/>
              <p:nvPr/>
            </p:nvSpPr>
            <p:spPr>
              <a:xfrm>
                <a:off x="10200242" y="3006959"/>
                <a:ext cx="1513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06A7CD-6152-2002-E43E-F36DA3FE5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242" y="3006959"/>
                <a:ext cx="1513834" cy="369332"/>
              </a:xfrm>
              <a:prstGeom prst="rect">
                <a:avLst/>
              </a:prstGeom>
              <a:blipFill>
                <a:blip r:embed="rId5"/>
                <a:stretch>
                  <a:fillRect r="-80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CADE50-AE27-E00C-E262-7FB3669FB060}"/>
              </a:ext>
            </a:extLst>
          </p:cNvPr>
          <p:cNvCxnSpPr>
            <a:cxnSpLocks/>
          </p:cNvCxnSpPr>
          <p:nvPr/>
        </p:nvCxnSpPr>
        <p:spPr>
          <a:xfrm flipH="1">
            <a:off x="9215966" y="3219114"/>
            <a:ext cx="661822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B3D601A-F1B2-CE05-DC51-34C5AA0EC9BC}"/>
                  </a:ext>
                </a:extLst>
              </p:cNvPr>
              <p:cNvSpPr txBox="1"/>
              <p:nvPr/>
            </p:nvSpPr>
            <p:spPr>
              <a:xfrm>
                <a:off x="6762191" y="2941550"/>
                <a:ext cx="2135340" cy="5305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CB8488C-7C85-E2FF-45CD-229E51FE5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191" y="2941550"/>
                <a:ext cx="2135340" cy="530594"/>
              </a:xfrm>
              <a:prstGeom prst="rect">
                <a:avLst/>
              </a:prstGeom>
              <a:blipFill>
                <a:blip r:embed="rId6"/>
                <a:stretch>
                  <a:fillRect r="-567" b="-1124"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53448D-A053-7226-F411-34E0359FC9B8}"/>
                  </a:ext>
                </a:extLst>
              </p:cNvPr>
              <p:cNvSpPr txBox="1"/>
              <p:nvPr/>
            </p:nvSpPr>
            <p:spPr>
              <a:xfrm>
                <a:off x="10335707" y="5147318"/>
                <a:ext cx="1291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3F1FBA3-9602-655C-5B03-9F4F817D3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707" y="5147318"/>
                <a:ext cx="1291171" cy="369332"/>
              </a:xfrm>
              <a:prstGeom prst="rect">
                <a:avLst/>
              </a:prstGeom>
              <a:blipFill>
                <a:blip r:embed="rId7"/>
                <a:stretch>
                  <a:fillRect r="-141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B6EA3F6-9BD5-6DA0-CEB0-0BDA32872E4C}"/>
                  </a:ext>
                </a:extLst>
              </p:cNvPr>
              <p:cNvSpPr txBox="1"/>
              <p:nvPr/>
            </p:nvSpPr>
            <p:spPr>
              <a:xfrm>
                <a:off x="6686224" y="5003391"/>
                <a:ext cx="2486560" cy="7309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1.0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0.4</m:t>
                                    </m:r>
                                  </m:e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0.7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FF523D5-E1AE-85C3-92EF-CA1FD2EF9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24" y="5003391"/>
                <a:ext cx="2486560" cy="73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5BA3D1D1-4B89-7BB5-CAE0-4BA78CDBCEE0}"/>
              </a:ext>
            </a:extLst>
          </p:cNvPr>
          <p:cNvCxnSpPr>
            <a:cxnSpLocks/>
            <a:stCxn id="52" idx="6"/>
            <a:endCxn id="51" idx="2"/>
          </p:cNvCxnSpPr>
          <p:nvPr/>
        </p:nvCxnSpPr>
        <p:spPr>
          <a:xfrm>
            <a:off x="9960363" y="2219907"/>
            <a:ext cx="301448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77BC322-5BC0-1D47-1736-84D45785C313}"/>
              </a:ext>
            </a:extLst>
          </p:cNvPr>
          <p:cNvCxnSpPr>
            <a:cxnSpLocks/>
            <a:stCxn id="52" idx="5"/>
            <a:endCxn id="53" idx="3"/>
          </p:cNvCxnSpPr>
          <p:nvPr/>
        </p:nvCxnSpPr>
        <p:spPr>
          <a:xfrm rot="16200000" flipH="1">
            <a:off x="10460877" y="1795145"/>
            <a:ext cx="12700" cy="1108157"/>
          </a:xfrm>
          <a:prstGeom prst="curvedConnector3">
            <a:avLst>
              <a:gd name="adj1" fmla="val 19217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6D6CE6FD-692E-35C1-B666-2A2A9BA9D574}"/>
              </a:ext>
            </a:extLst>
          </p:cNvPr>
          <p:cNvCxnSpPr>
            <a:cxnSpLocks/>
            <a:stCxn id="53" idx="7"/>
            <a:endCxn id="53" idx="5"/>
          </p:cNvCxnSpPr>
          <p:nvPr/>
        </p:nvCxnSpPr>
        <p:spPr>
          <a:xfrm rot="16200000" flipH="1">
            <a:off x="11144271" y="2219908"/>
            <a:ext cx="258632" cy="12700"/>
          </a:xfrm>
          <a:prstGeom prst="curvedConnector5">
            <a:avLst>
              <a:gd name="adj1" fmla="val -60562"/>
              <a:gd name="adj2" fmla="val 2658236"/>
              <a:gd name="adj3" fmla="val 167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8C8D2E43-6452-56F9-D3A8-6F109B9C121E}"/>
              </a:ext>
            </a:extLst>
          </p:cNvPr>
          <p:cNvCxnSpPr>
            <a:cxnSpLocks/>
            <a:stCxn id="53" idx="1"/>
            <a:endCxn id="52" idx="7"/>
          </p:cNvCxnSpPr>
          <p:nvPr/>
        </p:nvCxnSpPr>
        <p:spPr>
          <a:xfrm rot="16200000" flipV="1">
            <a:off x="10460878" y="1536512"/>
            <a:ext cx="12700" cy="1108157"/>
          </a:xfrm>
          <a:prstGeom prst="curvedConnector3">
            <a:avLst>
              <a:gd name="adj1" fmla="val 19884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985B7BB2-BA72-1753-FC66-B6C3EE922E92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10627571" y="2219907"/>
            <a:ext cx="333821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2BDBDD9-09CF-9C89-2743-19CD05B00B42}"/>
              </a:ext>
            </a:extLst>
          </p:cNvPr>
          <p:cNvSpPr txBox="1"/>
          <p:nvPr/>
        </p:nvSpPr>
        <p:spPr>
          <a:xfrm>
            <a:off x="10576755" y="2622395"/>
            <a:ext cx="43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F093E3A-826D-2429-C931-F0D69A1BC2B0}"/>
              </a:ext>
            </a:extLst>
          </p:cNvPr>
          <p:cNvCxnSpPr>
            <a:cxnSpLocks/>
            <a:stCxn id="55" idx="1"/>
            <a:endCxn id="46" idx="3"/>
          </p:cNvCxnSpPr>
          <p:nvPr/>
        </p:nvCxnSpPr>
        <p:spPr>
          <a:xfrm flipH="1">
            <a:off x="5952850" y="2220531"/>
            <a:ext cx="809515" cy="105909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E7268E6-4A0C-2CCE-2B52-0FFE94AB2782}"/>
              </a:ext>
            </a:extLst>
          </p:cNvPr>
          <p:cNvCxnSpPr>
            <a:cxnSpLocks/>
            <a:stCxn id="58" idx="1"/>
            <a:endCxn id="46" idx="3"/>
          </p:cNvCxnSpPr>
          <p:nvPr/>
        </p:nvCxnSpPr>
        <p:spPr>
          <a:xfrm flipH="1">
            <a:off x="5952850" y="3206847"/>
            <a:ext cx="809341" cy="72775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A4035C3-40C1-E333-4BD3-3B014D29604D}"/>
              </a:ext>
            </a:extLst>
          </p:cNvPr>
          <p:cNvCxnSpPr>
            <a:cxnSpLocks/>
            <a:stCxn id="60" idx="1"/>
            <a:endCxn id="50" idx="3"/>
          </p:cNvCxnSpPr>
          <p:nvPr/>
        </p:nvCxnSpPr>
        <p:spPr>
          <a:xfrm flipH="1">
            <a:off x="5952850" y="5368876"/>
            <a:ext cx="733374" cy="167804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5CF10BF-64BF-471D-D67A-99313BBDD7F9}"/>
              </a:ext>
            </a:extLst>
          </p:cNvPr>
          <p:cNvSpPr txBox="1"/>
          <p:nvPr/>
        </p:nvSpPr>
        <p:spPr>
          <a:xfrm>
            <a:off x="560116" y="2739412"/>
            <a:ext cx="302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1: Unaligned Sequence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1D1EC17-1DFE-9436-3507-3C4DD0E7CD2C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V="1">
            <a:off x="4875946" y="5198061"/>
            <a:ext cx="0" cy="153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93A4C41-2B13-0A82-81EA-5666F411AED9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5606468" y="4673659"/>
            <a:ext cx="7421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952E1-9B57-5DC6-77BA-11E4E4A2CF0F}"/>
                  </a:ext>
                </a:extLst>
              </p:cNvPr>
              <p:cNvSpPr txBox="1"/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904031-D829-98AB-9594-E960A1886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CD40893-A187-E186-7834-388BC4359E3D}"/>
              </a:ext>
            </a:extLst>
          </p:cNvPr>
          <p:cNvSpPr txBox="1"/>
          <p:nvPr/>
        </p:nvSpPr>
        <p:spPr>
          <a:xfrm>
            <a:off x="526438" y="4825945"/>
            <a:ext cx="30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2: Aligned Sequence</a:t>
            </a:r>
          </a:p>
        </p:txBody>
      </p:sp>
      <p:sp>
        <p:nvSpPr>
          <p:cNvPr id="113" name="Arrow: Up-Down 112">
            <a:extLst>
              <a:ext uri="{FF2B5EF4-FFF2-40B4-BE49-F238E27FC236}">
                <a16:creationId xmlns:a16="http://schemas.microsoft.com/office/drawing/2014/main" id="{E021EBED-0442-684F-9EDD-026E2670C77B}"/>
              </a:ext>
            </a:extLst>
          </p:cNvPr>
          <p:cNvSpPr/>
          <p:nvPr/>
        </p:nvSpPr>
        <p:spPr>
          <a:xfrm>
            <a:off x="2603503" y="3402387"/>
            <a:ext cx="237066" cy="1281064"/>
          </a:xfrm>
          <a:prstGeom prst="upDownArrow">
            <a:avLst>
              <a:gd name="adj1" fmla="val 50000"/>
              <a:gd name="adj2" fmla="val 1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EFD4CA0-21DD-D77B-ED83-FB56C64D8C2D}"/>
              </a:ext>
            </a:extLst>
          </p:cNvPr>
          <p:cNvSpPr txBox="1"/>
          <p:nvPr/>
        </p:nvSpPr>
        <p:spPr>
          <a:xfrm>
            <a:off x="593981" y="3644179"/>
            <a:ext cx="212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distinguished by training sequences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C47E6B2-0556-E34F-C4FA-7636D38C02F7}"/>
              </a:ext>
            </a:extLst>
          </p:cNvPr>
          <p:cNvCxnSpPr>
            <a:cxnSpLocks/>
          </p:cNvCxnSpPr>
          <p:nvPr/>
        </p:nvCxnSpPr>
        <p:spPr>
          <a:xfrm flipH="1">
            <a:off x="9481146" y="5352014"/>
            <a:ext cx="661822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6A09907-276E-2CEA-F10D-09E6A0618593}"/>
              </a:ext>
            </a:extLst>
          </p:cNvPr>
          <p:cNvSpPr/>
          <p:nvPr/>
        </p:nvSpPr>
        <p:spPr>
          <a:xfrm>
            <a:off x="370367" y="3932017"/>
            <a:ext cx="11451265" cy="234119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81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D4327-5652-95C9-AF31-D2AAE62DA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598CFD-386D-09EB-E829-EDAC9A26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5: Compare with Normal </a:t>
            </a:r>
            <a:r>
              <a:rPr lang="en-US" altLang="zh-CN" dirty="0"/>
              <a:t>ICL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2477BB0-C080-947A-E3C7-21B4383657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4663704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2477BB0-C080-947A-E3C7-21B43836579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4663704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667" r="-210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3226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0000" r="-6667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26" t="-100000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26" t="-200000" r="-300000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26" t="-300000" r="-300000" b="-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34D4F27-553C-7898-E2B7-C6450ADBD18A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CDDBA1-853F-848F-52B2-DD356989E571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3C485-C683-8DFE-A7A5-126C89953DBC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</a:t>
            </a:r>
            <a:r>
              <a:rPr lang="en-US" altLang="zh-CN" sz="1600" i="1" dirty="0"/>
              <a:t>class</a:t>
            </a:r>
            <a:endParaRPr lang="en-US" sz="1600" i="1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3B50DA-A20E-1D0F-F969-82A09423E09C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40D960F-48CF-6947-B47E-54BE38180E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40D960F-48CF-6947-B47E-54BE38180E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B6B99A61-E718-EEAA-BB57-FCF6FDA2D795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B3E495-1DB1-2E54-D418-4A767C69CCD9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A4C1C488-6DA1-4D45-E179-624297F2BF43}"/>
              </a:ext>
            </a:extLst>
          </p:cNvPr>
          <p:cNvSpPr/>
          <p:nvPr/>
        </p:nvSpPr>
        <p:spPr>
          <a:xfrm>
            <a:off x="3175449" y="4835493"/>
            <a:ext cx="4601765" cy="1441837"/>
          </a:xfrm>
          <a:prstGeom prst="cloudCallout">
            <a:avLst>
              <a:gd name="adj1" fmla="val 36583"/>
              <a:gd name="adj2" fmla="val -959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there is no prefix available,</a:t>
            </a:r>
            <a:r>
              <a:rPr lang="zh-CN" altLang="en-US" dirty="0"/>
              <a:t> </a:t>
            </a:r>
            <a:r>
              <a:rPr lang="en-US" altLang="zh-CN" dirty="0"/>
              <a:t>i.e., normal ICL?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21A325-580E-311D-0FAF-EFEFDA48D8F4}"/>
              </a:ext>
            </a:extLst>
          </p:cNvPr>
          <p:cNvSpPr/>
          <p:nvPr/>
        </p:nvSpPr>
        <p:spPr>
          <a:xfrm>
            <a:off x="9720610" y="1793668"/>
            <a:ext cx="243281" cy="273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BEB99-8E47-AE31-7361-C5A17DDEA2E9}"/>
              </a:ext>
            </a:extLst>
          </p:cNvPr>
          <p:cNvSpPr/>
          <p:nvPr/>
        </p:nvSpPr>
        <p:spPr>
          <a:xfrm>
            <a:off x="10374731" y="1793736"/>
            <a:ext cx="243281" cy="273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1AC30-B27B-F471-6CA5-ED4C8D2D9DE3}"/>
              </a:ext>
            </a:extLst>
          </p:cNvPr>
          <p:cNvSpPr txBox="1"/>
          <p:nvPr/>
        </p:nvSpPr>
        <p:spPr>
          <a:xfrm>
            <a:off x="8567229" y="5233245"/>
            <a:ext cx="315233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compare with ICL,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we evaluate the accuracy on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C2EEE-43A0-2780-C523-6571D73E6643}"/>
              </a:ext>
            </a:extLst>
          </p:cNvPr>
          <p:cNvSpPr txBox="1"/>
          <p:nvPr/>
        </p:nvSpPr>
        <p:spPr>
          <a:xfrm>
            <a:off x="6337521" y="3848443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2FB173-AEFC-D58C-67DD-E585E6A25B56}"/>
                  </a:ext>
                </a:extLst>
              </p:cNvPr>
              <p:cNvSpPr txBox="1"/>
              <p:nvPr/>
            </p:nvSpPr>
            <p:spPr>
              <a:xfrm>
                <a:off x="6410527" y="2946828"/>
                <a:ext cx="2508212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1600" b="0" i="0" dirty="0" smtClean="0">
                          <a:solidFill>
                            <a:srgbClr val="05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</a:t>
                </a:r>
                <a:r>
                  <a:rPr lang="zh-CN" altLang="en-US" sz="1600" dirty="0"/>
                  <a:t>       </a:t>
                </a:r>
                <a:endParaRPr lang="en-US" altLang="zh-CN" sz="1600" dirty="0"/>
              </a:p>
              <a:p>
                <a:r>
                  <a:rPr lang="zh-CN" alt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B2FB173-AEFC-D58C-67DD-E585E6A25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527" y="2946828"/>
                <a:ext cx="2508212" cy="830997"/>
              </a:xfrm>
              <a:prstGeom prst="rect">
                <a:avLst/>
              </a:prstGeom>
              <a:blipFill>
                <a:blip r:embed="rId9"/>
                <a:stretch>
                  <a:fillRect b="-2941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: Rounded Corners 7">
            <a:extLst>
              <a:ext uri="{FF2B5EF4-FFF2-40B4-BE49-F238E27FC236}">
                <a16:creationId xmlns:a16="http://schemas.microsoft.com/office/drawing/2014/main" id="{2ECC5A3B-9344-7920-957D-CB95A2913195}"/>
              </a:ext>
            </a:extLst>
          </p:cNvPr>
          <p:cNvSpPr/>
          <p:nvPr/>
        </p:nvSpPr>
        <p:spPr>
          <a:xfrm>
            <a:off x="6406537" y="2328983"/>
            <a:ext cx="5039678" cy="43194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DFB3CF-C6C0-43A9-2088-19D438AA8F3D}"/>
              </a:ext>
            </a:extLst>
          </p:cNvPr>
          <p:cNvSpPr/>
          <p:nvPr/>
        </p:nvSpPr>
        <p:spPr>
          <a:xfrm>
            <a:off x="9203057" y="2957403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7F692FE-FFA7-6F0E-9264-39EF66D35FFE}"/>
              </a:ext>
            </a:extLst>
          </p:cNvPr>
          <p:cNvCxnSpPr>
            <a:cxnSpLocks/>
            <a:stCxn id="37" idx="0"/>
            <a:endCxn id="37" idx="4"/>
          </p:cNvCxnSpPr>
          <p:nvPr/>
        </p:nvCxnSpPr>
        <p:spPr>
          <a:xfrm>
            <a:off x="9317357" y="2957403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DDFC5D-3CA1-3DA0-B15A-BD6114E1CF44}"/>
              </a:ext>
            </a:extLst>
          </p:cNvPr>
          <p:cNvCxnSpPr>
            <a:cxnSpLocks/>
            <a:stCxn id="37" idx="2"/>
            <a:endCxn id="37" idx="6"/>
          </p:cNvCxnSpPr>
          <p:nvPr/>
        </p:nvCxnSpPr>
        <p:spPr>
          <a:xfrm>
            <a:off x="9203057" y="3072211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934092-BBA4-B391-DB64-4ECAC74BC20F}"/>
              </a:ext>
            </a:extLst>
          </p:cNvPr>
          <p:cNvCxnSpPr>
            <a:cxnSpLocks/>
          </p:cNvCxnSpPr>
          <p:nvPr/>
        </p:nvCxnSpPr>
        <p:spPr>
          <a:xfrm flipH="1" flipV="1">
            <a:off x="7811082" y="2761023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4342ACB-A681-E40E-8E75-ECAB26335C79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10980434" y="2102022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E0ABD2-5B5E-4FCA-9D8C-AEE49D7668BE}"/>
                  </a:ext>
                </a:extLst>
              </p:cNvPr>
              <p:cNvSpPr txBox="1"/>
              <p:nvPr/>
            </p:nvSpPr>
            <p:spPr>
              <a:xfrm>
                <a:off x="10792149" y="1763468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AE0ABD2-5B5E-4FCA-9D8C-AEE49D766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149" y="1763468"/>
                <a:ext cx="37657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3E845BB-263C-782D-D499-787DCE359519}"/>
              </a:ext>
            </a:extLst>
          </p:cNvPr>
          <p:cNvCxnSpPr>
            <a:cxnSpLocks/>
          </p:cNvCxnSpPr>
          <p:nvPr/>
        </p:nvCxnSpPr>
        <p:spPr>
          <a:xfrm flipH="1" flipV="1">
            <a:off x="10450307" y="2761023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1E8B909-7CE9-F080-33BB-7BF57C9EBE3A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10498871" y="2107668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1E3807-A637-C05B-629C-52910B1E6541}"/>
                  </a:ext>
                </a:extLst>
              </p:cNvPr>
              <p:cNvSpPr txBox="1"/>
              <p:nvPr/>
            </p:nvSpPr>
            <p:spPr>
              <a:xfrm>
                <a:off x="10310586" y="1769114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81E3807-A637-C05B-629C-52910B1E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586" y="1769114"/>
                <a:ext cx="37657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F56BEB7-7FE3-CB16-4A3D-F7408960B34C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9858011" y="2099848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0F2FA0-E675-EA15-F960-6BD012F4A692}"/>
                  </a:ext>
                </a:extLst>
              </p:cNvPr>
              <p:cNvSpPr txBox="1"/>
              <p:nvPr/>
            </p:nvSpPr>
            <p:spPr>
              <a:xfrm>
                <a:off x="9669726" y="1761294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0F2FA0-E675-EA15-F960-6BD012F4A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726" y="1761294"/>
                <a:ext cx="376570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56BB9-690C-9CA8-B9B7-26EAB5C75C61}"/>
              </a:ext>
            </a:extLst>
          </p:cNvPr>
          <p:cNvCxnSpPr>
            <a:cxnSpLocks/>
            <a:stCxn id="35" idx="0"/>
            <a:endCxn id="3" idx="2"/>
          </p:cNvCxnSpPr>
          <p:nvPr/>
        </p:nvCxnSpPr>
        <p:spPr>
          <a:xfrm flipH="1" flipV="1">
            <a:off x="9842251" y="2067337"/>
            <a:ext cx="301147" cy="3165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ED20B4-5E11-ECC3-D5FA-905151A24242}"/>
              </a:ext>
            </a:extLst>
          </p:cNvPr>
          <p:cNvCxnSpPr>
            <a:cxnSpLocks/>
            <a:stCxn id="35" idx="0"/>
            <a:endCxn id="5" idx="2"/>
          </p:cNvCxnSpPr>
          <p:nvPr/>
        </p:nvCxnSpPr>
        <p:spPr>
          <a:xfrm flipV="1">
            <a:off x="10143398" y="2067405"/>
            <a:ext cx="352974" cy="3165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E96E9A-7B7F-23AE-64C4-E65E2D2648F9}"/>
                  </a:ext>
                </a:extLst>
              </p:cNvPr>
              <p:cNvSpPr txBox="1"/>
              <p:nvPr/>
            </p:nvSpPr>
            <p:spPr>
              <a:xfrm>
                <a:off x="9279273" y="3811066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E96E9A-7B7F-23AE-64C4-E65E2D264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273" y="3811066"/>
                <a:ext cx="2210484" cy="369332"/>
              </a:xfrm>
              <a:prstGeom prst="rect">
                <a:avLst/>
              </a:prstGeom>
              <a:blipFill>
                <a:blip r:embed="rId14"/>
                <a:stretch>
                  <a:fillRect r="-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C380E8-61AA-7E61-ED0D-120AB4B43379}"/>
                  </a:ext>
                </a:extLst>
              </p:cNvPr>
              <p:cNvSpPr txBox="1"/>
              <p:nvPr/>
            </p:nvSpPr>
            <p:spPr>
              <a:xfrm>
                <a:off x="9616853" y="2925098"/>
                <a:ext cx="1645067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lit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6C380E8-61AA-7E61-ED0D-120AB4B43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53" y="2925098"/>
                <a:ext cx="1645067" cy="338554"/>
              </a:xfrm>
              <a:prstGeom prst="rect">
                <a:avLst/>
              </a:prstGeom>
              <a:blipFill>
                <a:blip r:embed="rId15"/>
                <a:stretch>
                  <a:fillRect b="-1034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31">
            <a:extLst>
              <a:ext uri="{FF2B5EF4-FFF2-40B4-BE49-F238E27FC236}">
                <a16:creationId xmlns:a16="http://schemas.microsoft.com/office/drawing/2014/main" id="{5A9B431F-8DC2-856B-C388-F750D0C5AED4}"/>
              </a:ext>
            </a:extLst>
          </p:cNvPr>
          <p:cNvSpPr/>
          <p:nvPr/>
        </p:nvSpPr>
        <p:spPr>
          <a:xfrm rot="16200000">
            <a:off x="11068073" y="3489753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A857F7-9A8B-0624-11B5-5F1903105DC3}"/>
              </a:ext>
            </a:extLst>
          </p:cNvPr>
          <p:cNvSpPr txBox="1"/>
          <p:nvPr/>
        </p:nvSpPr>
        <p:spPr>
          <a:xfrm>
            <a:off x="9279273" y="4059236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EA9A2-961D-22E8-3DCD-66C664357243}"/>
              </a:ext>
            </a:extLst>
          </p:cNvPr>
          <p:cNvSpPr txBox="1"/>
          <p:nvPr/>
        </p:nvSpPr>
        <p:spPr>
          <a:xfrm>
            <a:off x="9531424" y="3452965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779403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57E7E-1584-8959-5DC1-7D6C8AAA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131133-BE90-14AA-0E65-57DF83C9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Experiment 5: Compare with Normal </a:t>
            </a:r>
            <a:r>
              <a:rPr lang="en-US" altLang="zh-CN" dirty="0"/>
              <a:t>ICL</a:t>
            </a:r>
            <a:br>
              <a:rPr lang="en-US" altLang="zh-CN" dirty="0"/>
            </a:br>
            <a:r>
              <a:rPr lang="en-US" altLang="zh-CN" dirty="0"/>
              <a:t>				</a:t>
            </a:r>
            <a:r>
              <a:rPr lang="en-US" altLang="zh-CN" sz="3200" dirty="0"/>
              <a:t>-- ID</a:t>
            </a:r>
            <a:r>
              <a:rPr lang="zh-CN" altLang="en-US" sz="3200" dirty="0"/>
              <a:t> </a:t>
            </a:r>
            <a:r>
              <a:rPr lang="en-US" altLang="zh-CN" sz="3200" dirty="0"/>
              <a:t>hypothesis</a:t>
            </a:r>
            <a:r>
              <a:rPr lang="zh-CN" altLang="en-US" sz="3200" dirty="0"/>
              <a:t> </a:t>
            </a:r>
            <a:r>
              <a:rPr lang="en-US" altLang="zh-CN" sz="3200" dirty="0"/>
              <a:t>class generalization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DEA3E0-4FEC-B674-CA05-16AA39C0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69" y="1779841"/>
            <a:ext cx="8831226" cy="3574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CCB8CD-F104-457C-4A34-5568D4C08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82" y="5464175"/>
            <a:ext cx="5638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818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FDDAC-AA2F-1164-335A-D4336E66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93D684-959D-7257-06FB-82C7A113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6: </a:t>
            </a:r>
            <a:r>
              <a:rPr lang="en-US" altLang="zh-CN" sz="3600" dirty="0"/>
              <a:t>Diversity</a:t>
            </a:r>
            <a:r>
              <a:rPr lang="en-US" sz="3600" dirty="0"/>
              <a:t> on Pretraining Hypotheses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CAE5173-4A1F-9F52-35F8-7EB6BF2D2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7524640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CAE5173-4A1F-9F52-35F8-7EB6BF2D29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7524640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667" r="-210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000" r="-103226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10000" r="-6667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26" t="-100000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26" t="-200000" r="-300000" b="-1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226" t="-300000" r="-300000" b="-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0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/>
                            <a:t>1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8A5BD8-3FD8-0C9A-0CAC-0B076D63418F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E145CF-ABF4-063F-6896-7D8515E3B917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30C581-C1EC-7A7F-E595-B52BB452AE26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</a:t>
            </a:r>
            <a:r>
              <a:rPr lang="en-US" altLang="zh-CN" sz="1600" i="1" dirty="0"/>
              <a:t>class</a:t>
            </a:r>
            <a:endParaRPr lang="en-US" sz="1600" i="1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810FEA-7B1C-3238-CB56-909088801D94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76CD6A37-1D2E-ECDB-F4DC-DA8610427D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8190823"/>
                  </p:ext>
                </p:extLst>
              </p:nvPr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930023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76CD6A37-1D2E-ECDB-F4DC-DA8610427D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8190823"/>
                  </p:ext>
                </p:extLst>
              </p:nvPr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6667" r="-210000" b="-8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000" r="-103226" b="-8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10000" r="-6667" b="-8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226" t="-103846" r="-300000" b="-7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226" t="-196296" r="-300000" b="-6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226" t="-296296" r="-300000" b="-5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226" t="-411538" r="-300000" b="-43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226" t="-492593" r="-300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0930023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226" t="-592593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226" t="-719231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226" t="-788889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243ABC04-7FC5-3B85-6492-0F31150C4865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87559-ADC7-10D9-A135-D4CA5FE647F6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C076D3FA-45C2-A0BC-CC7B-5BF0B09AE68E}"/>
              </a:ext>
            </a:extLst>
          </p:cNvPr>
          <p:cNvSpPr/>
          <p:nvPr/>
        </p:nvSpPr>
        <p:spPr>
          <a:xfrm>
            <a:off x="3267847" y="4978128"/>
            <a:ext cx="4601765" cy="1441837"/>
          </a:xfrm>
          <a:prstGeom prst="cloudCallout">
            <a:avLst>
              <a:gd name="adj1" fmla="val -71626"/>
              <a:gd name="adj2" fmla="val -11761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there only partial of the hypotheses are used for pretraining?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76FE54-4681-C7C8-8C5A-E03C15EC493C}"/>
              </a:ext>
            </a:extLst>
          </p:cNvPr>
          <p:cNvSpPr/>
          <p:nvPr/>
        </p:nvSpPr>
        <p:spPr>
          <a:xfrm>
            <a:off x="518631" y="3019074"/>
            <a:ext cx="1571812" cy="16879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BB3558-3639-A5FE-6B30-9DB89362C141}"/>
              </a:ext>
            </a:extLst>
          </p:cNvPr>
          <p:cNvSpPr txBox="1"/>
          <p:nvPr/>
        </p:nvSpPr>
        <p:spPr>
          <a:xfrm>
            <a:off x="2113291" y="4356537"/>
            <a:ext cx="162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training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CD85E1-B31A-1C42-EDC1-AE5D2D5C2125}"/>
              </a:ext>
            </a:extLst>
          </p:cNvPr>
          <p:cNvSpPr/>
          <p:nvPr/>
        </p:nvSpPr>
        <p:spPr>
          <a:xfrm>
            <a:off x="513612" y="2010813"/>
            <a:ext cx="1571812" cy="65637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BDE053-BD42-0E77-40C2-E39F2553A37F}"/>
              </a:ext>
            </a:extLst>
          </p:cNvPr>
          <p:cNvSpPr txBox="1"/>
          <p:nvPr/>
        </p:nvSpPr>
        <p:spPr>
          <a:xfrm>
            <a:off x="2113291" y="1961026"/>
            <a:ext cx="162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</a:rPr>
              <a:t>testing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D3649C6-B554-F0E7-DC55-0AA56D300800}"/>
              </a:ext>
            </a:extLst>
          </p:cNvPr>
          <p:cNvSpPr/>
          <p:nvPr/>
        </p:nvSpPr>
        <p:spPr>
          <a:xfrm>
            <a:off x="9720610" y="1793668"/>
            <a:ext cx="243281" cy="273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EC8C12F-E8AC-4164-A89E-3933DD4AF921}"/>
              </a:ext>
            </a:extLst>
          </p:cNvPr>
          <p:cNvSpPr/>
          <p:nvPr/>
        </p:nvSpPr>
        <p:spPr>
          <a:xfrm>
            <a:off x="10374731" y="1793736"/>
            <a:ext cx="243281" cy="273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A3E689-9004-6475-4952-BB152119DFF8}"/>
              </a:ext>
            </a:extLst>
          </p:cNvPr>
          <p:cNvSpPr txBox="1"/>
          <p:nvPr/>
        </p:nvSpPr>
        <p:spPr>
          <a:xfrm>
            <a:off x="6337521" y="3848443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5CD5F8-32CA-9707-9F78-CD9B7992140A}"/>
                  </a:ext>
                </a:extLst>
              </p:cNvPr>
              <p:cNvSpPr txBox="1"/>
              <p:nvPr/>
            </p:nvSpPr>
            <p:spPr>
              <a:xfrm>
                <a:off x="6410527" y="2946828"/>
                <a:ext cx="2508212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zh-CN" sz="1600" b="0" i="0" dirty="0" smtClean="0">
                          <a:solidFill>
                            <a:srgbClr val="05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</a:t>
                </a:r>
                <a:r>
                  <a:rPr lang="zh-CN" altLang="en-US" sz="1600" dirty="0"/>
                  <a:t>       </a:t>
                </a:r>
                <a:endParaRPr lang="en-US" altLang="zh-CN" sz="1600" dirty="0"/>
              </a:p>
              <a:p>
                <a:r>
                  <a:rPr lang="zh-CN" alt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F5CD5F8-32CA-9707-9F78-CD9B79921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527" y="2946828"/>
                <a:ext cx="2508212" cy="830997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7">
            <a:extLst>
              <a:ext uri="{FF2B5EF4-FFF2-40B4-BE49-F238E27FC236}">
                <a16:creationId xmlns:a16="http://schemas.microsoft.com/office/drawing/2014/main" id="{FBF61705-1E9D-3C42-E339-A7161E382832}"/>
              </a:ext>
            </a:extLst>
          </p:cNvPr>
          <p:cNvSpPr/>
          <p:nvPr/>
        </p:nvSpPr>
        <p:spPr>
          <a:xfrm>
            <a:off x="6406537" y="2328983"/>
            <a:ext cx="5039678" cy="43194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FB3B32F-9C23-464B-A2CA-1B29C9E15235}"/>
              </a:ext>
            </a:extLst>
          </p:cNvPr>
          <p:cNvSpPr/>
          <p:nvPr/>
        </p:nvSpPr>
        <p:spPr>
          <a:xfrm>
            <a:off x="9203057" y="2957403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132AAA-24CE-00FB-1753-E623FDACF9BF}"/>
              </a:ext>
            </a:extLst>
          </p:cNvPr>
          <p:cNvCxnSpPr>
            <a:cxnSpLocks/>
            <a:stCxn id="42" idx="0"/>
            <a:endCxn id="42" idx="4"/>
          </p:cNvCxnSpPr>
          <p:nvPr/>
        </p:nvCxnSpPr>
        <p:spPr>
          <a:xfrm>
            <a:off x="9317357" y="2957403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9FD35A-DC7B-C508-6F04-BF63DE013C39}"/>
              </a:ext>
            </a:extLst>
          </p:cNvPr>
          <p:cNvCxnSpPr>
            <a:cxnSpLocks/>
            <a:stCxn id="42" idx="2"/>
            <a:endCxn id="42" idx="6"/>
          </p:cNvCxnSpPr>
          <p:nvPr/>
        </p:nvCxnSpPr>
        <p:spPr>
          <a:xfrm>
            <a:off x="9203057" y="3072211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1065381-5637-0D85-6948-3CF1A6F9D38D}"/>
              </a:ext>
            </a:extLst>
          </p:cNvPr>
          <p:cNvCxnSpPr>
            <a:cxnSpLocks/>
          </p:cNvCxnSpPr>
          <p:nvPr/>
        </p:nvCxnSpPr>
        <p:spPr>
          <a:xfrm flipH="1" flipV="1">
            <a:off x="7811082" y="2761023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C6B80D4-81FF-F3BB-DEF5-3437346BD011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10980434" y="2102022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F71229-0F01-4A18-1E51-9DBC55E58C40}"/>
                  </a:ext>
                </a:extLst>
              </p:cNvPr>
              <p:cNvSpPr txBox="1"/>
              <p:nvPr/>
            </p:nvSpPr>
            <p:spPr>
              <a:xfrm>
                <a:off x="10792149" y="1763468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F71229-0F01-4A18-1E51-9DBC55E5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2149" y="1763468"/>
                <a:ext cx="37657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3EAD15C-A493-E8F6-BE6E-C1F3D0A51163}"/>
              </a:ext>
            </a:extLst>
          </p:cNvPr>
          <p:cNvCxnSpPr>
            <a:cxnSpLocks/>
          </p:cNvCxnSpPr>
          <p:nvPr/>
        </p:nvCxnSpPr>
        <p:spPr>
          <a:xfrm flipH="1" flipV="1">
            <a:off x="10450307" y="2761023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EBF8562-E3F3-C181-28AE-B64BEFD8B930}"/>
              </a:ext>
            </a:extLst>
          </p:cNvPr>
          <p:cNvCxnSpPr>
            <a:cxnSpLocks/>
            <a:endCxn id="50" idx="2"/>
          </p:cNvCxnSpPr>
          <p:nvPr/>
        </p:nvCxnSpPr>
        <p:spPr>
          <a:xfrm flipV="1">
            <a:off x="10498871" y="2107668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FE6DCB4-9900-2E5F-2A9D-37E3B074FD52}"/>
                  </a:ext>
                </a:extLst>
              </p:cNvPr>
              <p:cNvSpPr txBox="1"/>
              <p:nvPr/>
            </p:nvSpPr>
            <p:spPr>
              <a:xfrm>
                <a:off x="10310586" y="1769114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FE6DCB4-9900-2E5F-2A9D-37E3B074F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0586" y="1769114"/>
                <a:ext cx="37657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7ACCA5-648C-6B51-CC42-2137AD9DDFF9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9858011" y="2099848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9AAAFF-9F10-2291-1CD3-04136D4AF487}"/>
                  </a:ext>
                </a:extLst>
              </p:cNvPr>
              <p:cNvSpPr txBox="1"/>
              <p:nvPr/>
            </p:nvSpPr>
            <p:spPr>
              <a:xfrm>
                <a:off x="9669726" y="1761294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9AAAFF-9F10-2291-1CD3-04136D4AF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726" y="1761294"/>
                <a:ext cx="37657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1A04C9-7A80-37F4-ABAE-8C4C7F9ACD04}"/>
                  </a:ext>
                </a:extLst>
              </p:cNvPr>
              <p:cNvSpPr txBox="1"/>
              <p:nvPr/>
            </p:nvSpPr>
            <p:spPr>
              <a:xfrm>
                <a:off x="9279273" y="3811066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51A04C9-7A80-37F4-ABAE-8C4C7F9AC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9273" y="3811066"/>
                <a:ext cx="2210484" cy="369332"/>
              </a:xfrm>
              <a:prstGeom prst="rect">
                <a:avLst/>
              </a:prstGeom>
              <a:blipFill>
                <a:blip r:embed="rId12"/>
                <a:stretch>
                  <a:fillRect r="-57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D505A5-CE6D-5A27-46D9-EA1908E480A0}"/>
                  </a:ext>
                </a:extLst>
              </p:cNvPr>
              <p:cNvSpPr txBox="1"/>
              <p:nvPr/>
            </p:nvSpPr>
            <p:spPr>
              <a:xfrm>
                <a:off x="9616853" y="2925098"/>
                <a:ext cx="1645067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600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16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0" i="0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600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m:rPr>
                          <m:lit/>
                        </m:rPr>
                        <a:rPr lang="en-US" sz="1600" dirty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9D505A5-CE6D-5A27-46D9-EA1908E48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853" y="2925098"/>
                <a:ext cx="1645067" cy="338554"/>
              </a:xfrm>
              <a:prstGeom prst="rect">
                <a:avLst/>
              </a:prstGeom>
              <a:blipFill>
                <a:blip r:embed="rId13"/>
                <a:stretch>
                  <a:fillRect b="-1034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Arrow: Right 31">
            <a:extLst>
              <a:ext uri="{FF2B5EF4-FFF2-40B4-BE49-F238E27FC236}">
                <a16:creationId xmlns:a16="http://schemas.microsoft.com/office/drawing/2014/main" id="{4769BCB3-1338-F4D3-E482-D5498100C622}"/>
              </a:ext>
            </a:extLst>
          </p:cNvPr>
          <p:cNvSpPr/>
          <p:nvPr/>
        </p:nvSpPr>
        <p:spPr>
          <a:xfrm rot="16200000">
            <a:off x="11068073" y="3489753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3E327C6-764A-4F98-9ACC-5CEFDC457FFD}"/>
              </a:ext>
            </a:extLst>
          </p:cNvPr>
          <p:cNvSpPr txBox="1"/>
          <p:nvPr/>
        </p:nvSpPr>
        <p:spPr>
          <a:xfrm>
            <a:off x="9279273" y="4059236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899ED3-B16B-92BA-2E64-874311F59A0C}"/>
              </a:ext>
            </a:extLst>
          </p:cNvPr>
          <p:cNvSpPr txBox="1"/>
          <p:nvPr/>
        </p:nvSpPr>
        <p:spPr>
          <a:xfrm>
            <a:off x="9531424" y="3452965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FC27C83-6A42-124B-C309-263E66F4F091}"/>
              </a:ext>
            </a:extLst>
          </p:cNvPr>
          <p:cNvSpPr txBox="1"/>
          <p:nvPr/>
        </p:nvSpPr>
        <p:spPr>
          <a:xfrm>
            <a:off x="8567229" y="5233245"/>
            <a:ext cx="315233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evaluate the accuracy on y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494B9F-06DC-03A0-0F37-A58C866A48B6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9842251" y="2067337"/>
            <a:ext cx="301147" cy="31659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956484E-FAF1-635E-9C1E-F6C1A10AD1CE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10143398" y="2067405"/>
            <a:ext cx="352974" cy="31658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9647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B1979-0344-B293-B549-82C0A971A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F83F36-36D1-F99B-ACF6-F2826D52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6: </a:t>
            </a:r>
            <a:r>
              <a:rPr lang="en-US" altLang="zh-CN" sz="3600" dirty="0"/>
              <a:t>Diversity</a:t>
            </a:r>
            <a:r>
              <a:rPr lang="en-US" sz="3600" dirty="0"/>
              <a:t> on Pretraining Hypotheses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5FDC7E-709F-BFCA-FA88-985728E0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155"/>
          <a:stretch/>
        </p:blipFill>
        <p:spPr>
          <a:xfrm>
            <a:off x="907825" y="1690688"/>
            <a:ext cx="8382360" cy="3206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E3885-3338-3433-67A2-7064DDFA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709" y="5235575"/>
            <a:ext cx="5664200" cy="1257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657E2B-D8FA-B9AD-AC3A-193178F939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539" t="20334" r="3741" b="59278"/>
          <a:stretch/>
        </p:blipFill>
        <p:spPr>
          <a:xfrm>
            <a:off x="9359810" y="3100580"/>
            <a:ext cx="1304600" cy="10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65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C7B76-39E9-3CA6-EDD1-124A64509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9245"/>
            <a:ext cx="10515600" cy="3157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6600" b="1" i="1" dirty="0"/>
              <a:t>Thank</a:t>
            </a:r>
            <a:r>
              <a:rPr lang="zh-CN" altLang="en-US" sz="6600" b="1" i="1" dirty="0"/>
              <a:t> </a:t>
            </a:r>
            <a:r>
              <a:rPr lang="en-US" altLang="zh-CN" sz="6600" b="1" i="1" dirty="0"/>
              <a:t>you</a:t>
            </a:r>
            <a:r>
              <a:rPr lang="zh-CN" altLang="en-US" sz="6600" b="1" i="1" dirty="0"/>
              <a:t> </a:t>
            </a:r>
            <a:r>
              <a:rPr lang="en-US" altLang="zh-CN" sz="6600" b="1" i="1" dirty="0"/>
              <a:t>for</a:t>
            </a:r>
            <a:r>
              <a:rPr lang="zh-CN" altLang="en-US" sz="6600" b="1" i="1" dirty="0"/>
              <a:t> </a:t>
            </a:r>
            <a:r>
              <a:rPr lang="en-US" altLang="zh-CN" sz="6600" b="1" i="1" dirty="0"/>
              <a:t>your</a:t>
            </a:r>
            <a:r>
              <a:rPr lang="zh-CN" altLang="en-US" sz="6600" b="1" i="1" dirty="0"/>
              <a:t> </a:t>
            </a:r>
            <a:r>
              <a:rPr lang="en-US" altLang="zh-CN" sz="6600" b="1" i="1" dirty="0"/>
              <a:t>attend!</a:t>
            </a:r>
            <a:endParaRPr lang="en-US" sz="6600" b="1" i="1" dirty="0"/>
          </a:p>
        </p:txBody>
      </p:sp>
    </p:spTree>
    <p:extLst>
      <p:ext uri="{BB962C8B-B14F-4D97-AF65-F5344CB8AC3E}">
        <p14:creationId xmlns:p14="http://schemas.microsoft.com/office/powerpoint/2010/main" val="2563429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FEAD5-B77F-92B3-2A41-8A0BAD37D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BBDE-D02D-9C4F-5D8D-CBAB8CB2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Background+: Similar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58B88-3A3D-B402-B4EA-C528DCF78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Task Descriptors Help Transformers Learn Linear Models In-Context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DB3C85-3C5F-D6D5-B04A-ED60CFE62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82" y="2260775"/>
            <a:ext cx="3836020" cy="18516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E41870-AC2C-C99E-3792-399F3A58E1B3}"/>
              </a:ext>
            </a:extLst>
          </p:cNvPr>
          <p:cNvSpPr/>
          <p:nvPr/>
        </p:nvSpPr>
        <p:spPr>
          <a:xfrm>
            <a:off x="1902372" y="3804745"/>
            <a:ext cx="294290" cy="30770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618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82471-1109-2B34-DDA5-2DB79D3B1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34EA-78A1-1315-0793-5490B964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Background+: Similar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F128-9893-178B-F660-3CC9DEDAD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Task Descriptors Help Transformers Learn Linear Models In-Context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On Task Description of In-context Learning: A Study from Information Perspective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386C4D-C878-F135-B867-DA3FED42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31" y="4804516"/>
            <a:ext cx="7194862" cy="1967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328799-C353-9CF9-64AB-B0CE0AE7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82" y="2260775"/>
            <a:ext cx="3836020" cy="18516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ED0D2E-89ED-9590-5677-04944C685769}"/>
              </a:ext>
            </a:extLst>
          </p:cNvPr>
          <p:cNvSpPr/>
          <p:nvPr/>
        </p:nvSpPr>
        <p:spPr>
          <a:xfrm>
            <a:off x="1341120" y="5181600"/>
            <a:ext cx="877824" cy="35356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02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83B4-D93E-68BB-63B7-75C0BDA9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C0FC-B038-CAF1-75CC-3FB74884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Background+: Similar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C3FC-04F7-66CD-0632-A6526F98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Task Descriptors Help Transformers Learn Linear Models In-Context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On Task Description of In-context Learning: A Study from Information Perspective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29403-D168-F71E-D110-8B4BF5BC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31" y="4804516"/>
            <a:ext cx="7194862" cy="1967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2AADC-E9F9-4460-1FF6-4F0A09FF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82" y="2260775"/>
            <a:ext cx="3836020" cy="1851673"/>
          </a:xfrm>
          <a:prstGeom prst="rect">
            <a:avLst/>
          </a:prstGeom>
        </p:spPr>
      </p:pic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5119BF64-656A-01B6-00F1-16B5F4BD9125}"/>
              </a:ext>
            </a:extLst>
          </p:cNvPr>
          <p:cNvSpPr/>
          <p:nvPr/>
        </p:nvSpPr>
        <p:spPr>
          <a:xfrm>
            <a:off x="7399090" y="1876950"/>
            <a:ext cx="4647500" cy="2443381"/>
          </a:xfrm>
          <a:prstGeom prst="cloudCallout">
            <a:avLst>
              <a:gd name="adj1" fmla="val -61195"/>
              <a:gd name="adj2" fmla="val 509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Ours:</a:t>
            </a:r>
          </a:p>
          <a:p>
            <a:pPr algn="ctr"/>
            <a:r>
              <a:rPr lang="en-US" dirty="0"/>
              <a:t>explicit hypothesis class </a:t>
            </a:r>
          </a:p>
          <a:p>
            <a:pPr algn="ctr"/>
            <a:r>
              <a:rPr lang="en-US" dirty="0"/>
              <a:t>these two works: </a:t>
            </a:r>
          </a:p>
          <a:p>
            <a:pPr algn="ctr"/>
            <a:r>
              <a:rPr lang="en-US" dirty="0"/>
              <a:t>Implicit</a:t>
            </a:r>
            <a:r>
              <a:rPr lang="en-US" altLang="zh-CN" dirty="0"/>
              <a:t>(X)</a:t>
            </a:r>
            <a:r>
              <a:rPr lang="en-US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3418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8E1938-506F-CF17-4198-FFB472FB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3793-C956-CC98-7E0F-B03CBA06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Unaligned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2E02C-3392-2015-0155-19C66E4D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An Explanation of In-context Learning as Implicit Bayesian Inference</a:t>
            </a:r>
          </a:p>
          <a:p>
            <a:endParaRPr lang="en-US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8A7D37-C051-520E-A30E-D393F386EB39}"/>
              </a:ext>
            </a:extLst>
          </p:cNvPr>
          <p:cNvSpPr/>
          <p:nvPr/>
        </p:nvSpPr>
        <p:spPr>
          <a:xfrm>
            <a:off x="1416919" y="5131170"/>
            <a:ext cx="2307166" cy="1007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25A6607-CB08-E5EC-0E0F-FA2273857601}"/>
              </a:ext>
            </a:extLst>
          </p:cNvPr>
          <p:cNvSpPr/>
          <p:nvPr/>
        </p:nvSpPr>
        <p:spPr>
          <a:xfrm>
            <a:off x="2242629" y="5465760"/>
            <a:ext cx="365760" cy="3657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52EF11E-4CBF-AFF6-2319-95DCDB86EF2E}"/>
              </a:ext>
            </a:extLst>
          </p:cNvPr>
          <p:cNvSpPr/>
          <p:nvPr/>
        </p:nvSpPr>
        <p:spPr>
          <a:xfrm>
            <a:off x="1575421" y="5464956"/>
            <a:ext cx="365760" cy="36576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47C144A-48C2-E8DF-495E-A23B21720985}"/>
              </a:ext>
            </a:extLst>
          </p:cNvPr>
          <p:cNvCxnSpPr>
            <a:cxnSpLocks/>
            <a:stCxn id="43" idx="6"/>
            <a:endCxn id="42" idx="2"/>
          </p:cNvCxnSpPr>
          <p:nvPr/>
        </p:nvCxnSpPr>
        <p:spPr>
          <a:xfrm>
            <a:off x="1941182" y="5647836"/>
            <a:ext cx="301448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35EDD1E0-5A62-70F0-8006-70080077ECB6}"/>
              </a:ext>
            </a:extLst>
          </p:cNvPr>
          <p:cNvCxnSpPr>
            <a:cxnSpLocks/>
            <a:stCxn id="43" idx="5"/>
          </p:cNvCxnSpPr>
          <p:nvPr/>
        </p:nvCxnSpPr>
        <p:spPr>
          <a:xfrm rot="16200000" flipH="1">
            <a:off x="2441696" y="5223074"/>
            <a:ext cx="12700" cy="1108157"/>
          </a:xfrm>
          <a:prstGeom prst="curvedConnector3">
            <a:avLst>
              <a:gd name="adj1" fmla="val 19217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B8B8CDDE-2B3E-1D9B-140B-553AF340DC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5090" y="5647837"/>
            <a:ext cx="258632" cy="12700"/>
          </a:xfrm>
          <a:prstGeom prst="curvedConnector5">
            <a:avLst>
              <a:gd name="adj1" fmla="val -60562"/>
              <a:gd name="adj2" fmla="val 2658236"/>
              <a:gd name="adj3" fmla="val 167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CC12656E-BE41-DB42-90A6-F92740F1D93C}"/>
              </a:ext>
            </a:extLst>
          </p:cNvPr>
          <p:cNvCxnSpPr>
            <a:cxnSpLocks/>
            <a:endCxn id="43" idx="7"/>
          </p:cNvCxnSpPr>
          <p:nvPr/>
        </p:nvCxnSpPr>
        <p:spPr>
          <a:xfrm rot="16200000" flipV="1">
            <a:off x="2441697" y="4964441"/>
            <a:ext cx="12700" cy="1108157"/>
          </a:xfrm>
          <a:prstGeom prst="curvedConnector3">
            <a:avLst>
              <a:gd name="adj1" fmla="val 19884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11F1AEA0-177C-2ABF-8D54-EA2BCEBD3ECE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2608390" y="5647836"/>
            <a:ext cx="333821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8017A18-E745-D038-18AF-D80A45DA26C7}"/>
              </a:ext>
            </a:extLst>
          </p:cNvPr>
          <p:cNvSpPr/>
          <p:nvPr/>
        </p:nvSpPr>
        <p:spPr>
          <a:xfrm>
            <a:off x="4183248" y="3583088"/>
            <a:ext cx="3555283" cy="743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training sequence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12635AB8-33D6-0433-40DD-CD0FB7C1C280}"/>
              </a:ext>
            </a:extLst>
          </p:cNvPr>
          <p:cNvSpPr/>
          <p:nvPr/>
        </p:nvSpPr>
        <p:spPr>
          <a:xfrm>
            <a:off x="4183249" y="5242201"/>
            <a:ext cx="3555284" cy="743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testing ICL sequence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5A040D3-AB2A-FDF9-F51C-C87DB82D0B57}"/>
              </a:ext>
            </a:extLst>
          </p:cNvPr>
          <p:cNvSpPr txBox="1"/>
          <p:nvPr/>
        </p:nvSpPr>
        <p:spPr>
          <a:xfrm>
            <a:off x="8052513" y="3750719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1,2,2,2,/,1,2,/,1,/,2,2,2,2,/,1,1,…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30D1F4-05D1-3342-EB28-5451A33B310D}"/>
              </a:ext>
            </a:extLst>
          </p:cNvPr>
          <p:cNvSpPr txBox="1"/>
          <p:nvPr/>
        </p:nvSpPr>
        <p:spPr>
          <a:xfrm>
            <a:off x="8039437" y="5391336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1,2,/,1,2,/,2,2,/,1,2,/,2</a:t>
            </a:r>
            <a:r>
              <a:rPr lang="en-US" dirty="0">
                <a:solidFill>
                  <a:srgbClr val="FF0000"/>
                </a:solidFill>
              </a:rPr>
              <a:t>,[?]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0BBC1A8-2070-EA95-3ABD-7C56E11014AE}"/>
              </a:ext>
            </a:extLst>
          </p:cNvPr>
          <p:cNvSpPr/>
          <p:nvPr/>
        </p:nvSpPr>
        <p:spPr>
          <a:xfrm>
            <a:off x="2936444" y="5491123"/>
            <a:ext cx="365760" cy="3657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804615-57F9-0049-2990-F629BA71D008}"/>
              </a:ext>
            </a:extLst>
          </p:cNvPr>
          <p:cNvSpPr/>
          <p:nvPr/>
        </p:nvSpPr>
        <p:spPr>
          <a:xfrm>
            <a:off x="1416919" y="3429000"/>
            <a:ext cx="2307166" cy="1007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E46AE2B-28D9-7DE7-F09C-02EDAA3B4980}"/>
              </a:ext>
            </a:extLst>
          </p:cNvPr>
          <p:cNvSpPr/>
          <p:nvPr/>
        </p:nvSpPr>
        <p:spPr>
          <a:xfrm>
            <a:off x="2242629" y="3763590"/>
            <a:ext cx="365760" cy="3657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C531E94-EB72-2074-7DCF-2D2E3DFEBEA9}"/>
              </a:ext>
            </a:extLst>
          </p:cNvPr>
          <p:cNvSpPr/>
          <p:nvPr/>
        </p:nvSpPr>
        <p:spPr>
          <a:xfrm>
            <a:off x="1575421" y="3762786"/>
            <a:ext cx="365760" cy="36576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40570814-7F6C-3427-687C-E0A156E13A00}"/>
              </a:ext>
            </a:extLst>
          </p:cNvPr>
          <p:cNvCxnSpPr>
            <a:cxnSpLocks/>
            <a:stCxn id="93" idx="6"/>
            <a:endCxn id="92" idx="2"/>
          </p:cNvCxnSpPr>
          <p:nvPr/>
        </p:nvCxnSpPr>
        <p:spPr>
          <a:xfrm>
            <a:off x="1941182" y="3945666"/>
            <a:ext cx="301448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B86F2B77-7037-1C6B-98A1-D15973EF2EED}"/>
              </a:ext>
            </a:extLst>
          </p:cNvPr>
          <p:cNvCxnSpPr>
            <a:cxnSpLocks/>
            <a:stCxn id="93" idx="5"/>
          </p:cNvCxnSpPr>
          <p:nvPr/>
        </p:nvCxnSpPr>
        <p:spPr>
          <a:xfrm rot="16200000" flipH="1">
            <a:off x="2441696" y="3520904"/>
            <a:ext cx="12700" cy="1108157"/>
          </a:xfrm>
          <a:prstGeom prst="curvedConnector3">
            <a:avLst>
              <a:gd name="adj1" fmla="val 19217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E0F1267E-4EEE-AC67-EC10-93A1315358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5090" y="3945667"/>
            <a:ext cx="258632" cy="12700"/>
          </a:xfrm>
          <a:prstGeom prst="curvedConnector5">
            <a:avLst>
              <a:gd name="adj1" fmla="val -60562"/>
              <a:gd name="adj2" fmla="val 2658236"/>
              <a:gd name="adj3" fmla="val 167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D067210-B7A6-7876-650A-D0B6E3527847}"/>
              </a:ext>
            </a:extLst>
          </p:cNvPr>
          <p:cNvCxnSpPr>
            <a:cxnSpLocks/>
            <a:endCxn id="93" idx="7"/>
          </p:cNvCxnSpPr>
          <p:nvPr/>
        </p:nvCxnSpPr>
        <p:spPr>
          <a:xfrm rot="16200000" flipV="1">
            <a:off x="2441697" y="3262271"/>
            <a:ext cx="12700" cy="1108157"/>
          </a:xfrm>
          <a:prstGeom prst="curvedConnector3">
            <a:avLst>
              <a:gd name="adj1" fmla="val 19884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704C7616-4139-848E-641C-0A05303660FD}"/>
              </a:ext>
            </a:extLst>
          </p:cNvPr>
          <p:cNvCxnSpPr>
            <a:cxnSpLocks/>
            <a:stCxn id="92" idx="6"/>
          </p:cNvCxnSpPr>
          <p:nvPr/>
        </p:nvCxnSpPr>
        <p:spPr>
          <a:xfrm flipV="1">
            <a:off x="2608390" y="3945666"/>
            <a:ext cx="333821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75ACCE50-7718-063F-A5BC-E8A6EA84573B}"/>
              </a:ext>
            </a:extLst>
          </p:cNvPr>
          <p:cNvSpPr/>
          <p:nvPr/>
        </p:nvSpPr>
        <p:spPr>
          <a:xfrm>
            <a:off x="2936444" y="3788953"/>
            <a:ext cx="365760" cy="3657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7EE005-DF48-D676-B574-CE55F612581D}"/>
              </a:ext>
            </a:extLst>
          </p:cNvPr>
          <p:cNvSpPr txBox="1"/>
          <p:nvPr/>
        </p:nvSpPr>
        <p:spPr>
          <a:xfrm>
            <a:off x="9334113" y="3246450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unaligned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60B16A7-D374-1371-29C3-201ADBCEBB27}"/>
              </a:ext>
            </a:extLst>
          </p:cNvPr>
          <p:cNvSpPr txBox="1"/>
          <p:nvPr/>
        </p:nvSpPr>
        <p:spPr>
          <a:xfrm>
            <a:off x="9461551" y="491714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aligned</a:t>
            </a:r>
          </a:p>
        </p:txBody>
      </p:sp>
    </p:spTree>
    <p:extLst>
      <p:ext uri="{BB962C8B-B14F-4D97-AF65-F5344CB8AC3E}">
        <p14:creationId xmlns:p14="http://schemas.microsoft.com/office/powerpoint/2010/main" val="78297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79E7EBF-70B5-0603-01D7-10280C526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0B28-DF14-8FEB-3B9B-9723AE80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Unaligned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2232-CE20-C83A-4E14-EDBDD186A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An Explanation of In-context Learning as Implicit Bayesian Inference</a:t>
            </a:r>
          </a:p>
          <a:p>
            <a:r>
              <a:rPr lang="en-US" sz="1800" dirty="0"/>
              <a:t>Induction head: In-Context Language Learning: Architectures and Algorithms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D4EB1-E21E-B9B6-24B7-900A3206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127"/>
          <a:stretch/>
        </p:blipFill>
        <p:spPr>
          <a:xfrm>
            <a:off x="1254176" y="3776074"/>
            <a:ext cx="9348768" cy="1286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D93C7F-A501-EA4B-9F53-C0A29333A3AA}"/>
              </a:ext>
            </a:extLst>
          </p:cNvPr>
          <p:cNvSpPr txBox="1"/>
          <p:nvPr/>
        </p:nvSpPr>
        <p:spPr>
          <a:xfrm>
            <a:off x="5259898" y="5324398"/>
            <a:ext cx="551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such copy-paste ability through attention map</a:t>
            </a:r>
          </a:p>
        </p:txBody>
      </p:sp>
    </p:spTree>
    <p:extLst>
      <p:ext uri="{BB962C8B-B14F-4D97-AF65-F5344CB8AC3E}">
        <p14:creationId xmlns:p14="http://schemas.microsoft.com/office/powerpoint/2010/main" val="1274692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10E58B-957B-003C-3BD3-9A4C23174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0F65-0CED-9640-D064-360FE49E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Unaligned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9D11-D1A8-5A39-2732-8B7F4F15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An Explanation of In-context Learning as Implicit Bayesian Inference</a:t>
            </a:r>
          </a:p>
          <a:p>
            <a:r>
              <a:rPr lang="en-US" sz="1800" dirty="0"/>
              <a:t>Induction head: In-Context Language Learning: Architectures and Algorithms</a:t>
            </a:r>
          </a:p>
          <a:p>
            <a:r>
              <a:rPr lang="en-US" sz="1800" dirty="0"/>
              <a:t>Causal: How Transformers Learn Causal Structure with Gradient Descent</a:t>
            </a:r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B03C0-A477-3366-5FDA-9F119D0B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23" y="2988785"/>
            <a:ext cx="5885084" cy="89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F9F57-AC47-5414-FAB0-A9F6D52A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8801" b="7666"/>
          <a:stretch/>
        </p:blipFill>
        <p:spPr>
          <a:xfrm>
            <a:off x="1330737" y="3242364"/>
            <a:ext cx="1592389" cy="3871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203243-970B-1D22-8649-93D7A9809D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487" t="-1" r="787" b="44694"/>
          <a:stretch/>
        </p:blipFill>
        <p:spPr>
          <a:xfrm>
            <a:off x="1255565" y="3897147"/>
            <a:ext cx="6304961" cy="372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1A85E2-7C30-1B4F-476F-C75D25B9AB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490" r="82033"/>
          <a:stretch/>
        </p:blipFill>
        <p:spPr>
          <a:xfrm>
            <a:off x="7538226" y="3911438"/>
            <a:ext cx="1668221" cy="3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C9EC6E7-B953-D658-D0F6-B540BEB3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9550-D360-E258-F065-C72649BB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Unaligned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FA16A-366F-DFB6-CCF0-80D902DB7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An Explanation of In-context Learning as Implicit Bayesian Inference</a:t>
            </a:r>
          </a:p>
          <a:p>
            <a:r>
              <a:rPr lang="en-US" sz="1800" dirty="0"/>
              <a:t>Induction head: In-Context Language Learning: Architectures and Algorithms</a:t>
            </a:r>
          </a:p>
          <a:p>
            <a:r>
              <a:rPr lang="en-US" sz="1800" dirty="0"/>
              <a:t>Causal: How Transformers Learn Causal Structure with Gradient Descent</a:t>
            </a:r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496F9-FB4E-408D-6D57-B4DD8594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23" y="2988785"/>
            <a:ext cx="5885084" cy="89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7392E-73C0-79DA-1330-688D45C724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8801" b="7666"/>
          <a:stretch/>
        </p:blipFill>
        <p:spPr>
          <a:xfrm>
            <a:off x="1330737" y="3242364"/>
            <a:ext cx="1592389" cy="387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F0B5D-5BA5-4BB6-92A7-96C4E39B8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917" y="4444504"/>
            <a:ext cx="7399949" cy="877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0496-B921-5A22-66B4-BEA0FF3DC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37" y="5322125"/>
            <a:ext cx="5059332" cy="1279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F6A98C-9E5F-6320-76DF-76B9FCE50F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487" t="-1" r="787" b="44694"/>
          <a:stretch/>
        </p:blipFill>
        <p:spPr>
          <a:xfrm>
            <a:off x="1255565" y="3897147"/>
            <a:ext cx="6304961" cy="372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706E8A-689B-7923-3F0D-9767AE5E4FE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8490" r="82033"/>
          <a:stretch/>
        </p:blipFill>
        <p:spPr>
          <a:xfrm>
            <a:off x="7538226" y="3911438"/>
            <a:ext cx="1668221" cy="3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3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3904</TotalTime>
  <Words>3727</Words>
  <Application>Microsoft Macintosh PowerPoint</Application>
  <PresentationFormat>Widescreen</PresentationFormat>
  <Paragraphs>1359</Paragraphs>
  <Slides>57</Slides>
  <Notes>3</Notes>
  <HiddenSlides>23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Aptos</vt:lpstr>
      <vt:lpstr>Aptos Display</vt:lpstr>
      <vt:lpstr>Arial</vt:lpstr>
      <vt:lpstr>Cambria Math</vt:lpstr>
      <vt:lpstr>Office Theme</vt:lpstr>
      <vt:lpstr>In-Context Learning with Hypothesis Class Guidance (ICL-HCG)</vt:lpstr>
      <vt:lpstr>Background: LLM&amp;ICL</vt:lpstr>
      <vt:lpstr>Background: Synthetic Data</vt:lpstr>
      <vt:lpstr>Background: Synthetic Data</vt:lpstr>
      <vt:lpstr>Background: Synthetic Data</vt:lpstr>
      <vt:lpstr>Background: Unaligned Sequence</vt:lpstr>
      <vt:lpstr>Background: Unaligned Sequence</vt:lpstr>
      <vt:lpstr>Background: Unaligned Sequence</vt:lpstr>
      <vt:lpstr>Background: Unaligned Sequence</vt:lpstr>
      <vt:lpstr>Background: Unaligned Sequence</vt:lpstr>
      <vt:lpstr>Background: Aligned Sequence</vt:lpstr>
      <vt:lpstr>Background: Aligned Sequence</vt:lpstr>
      <vt:lpstr>Background: Aligned Sequence</vt:lpstr>
      <vt:lpstr>Background: Aligned Sequence</vt:lpstr>
      <vt:lpstr>Background: Aligned Sequence</vt:lpstr>
      <vt:lpstr>Background: Aligned Sequence</vt:lpstr>
      <vt:lpstr>Background: Aligned Sequence</vt:lpstr>
      <vt:lpstr>Background: Aligned Sequence</vt:lpstr>
      <vt:lpstr>Background: Aligned Sequence</vt:lpstr>
      <vt:lpstr>Background: The Meaning of Synthetic Dataset</vt:lpstr>
      <vt:lpstr>Motivation: The Overlook on Instruction</vt:lpstr>
      <vt:lpstr>Motivation: The Overlook on Instruction</vt:lpstr>
      <vt:lpstr>Our Framework</vt:lpstr>
      <vt:lpstr>Our Framework</vt:lpstr>
      <vt:lpstr>Our Framework</vt:lpstr>
      <vt:lpstr>Our Framework</vt:lpstr>
      <vt:lpstr>Our Framework</vt:lpstr>
      <vt:lpstr>Our Framework</vt:lpstr>
      <vt:lpstr>Our Framework</vt:lpstr>
      <vt:lpstr>Our Framework</vt:lpstr>
      <vt:lpstr>Training: i.i.d.</vt:lpstr>
      <vt:lpstr>Training: Opt-T</vt:lpstr>
      <vt:lpstr>Comparison: existing vs ours</vt:lpstr>
      <vt:lpstr>Experiments: Goal</vt:lpstr>
      <vt:lpstr>Experiments: 4 Types of Generalization</vt:lpstr>
      <vt:lpstr>Experiments: 4 Types of Generalization</vt:lpstr>
      <vt:lpstr>Experiments: 4 Types of Generalization</vt:lpstr>
      <vt:lpstr>Experiments: 4 Types of Generalization</vt:lpstr>
      <vt:lpstr>Experiments: 4 Types of Generalization</vt:lpstr>
      <vt:lpstr>Experiments: 4 Types of Generalization</vt:lpstr>
      <vt:lpstr>Experiment 1: 4 Types of Generalization</vt:lpstr>
      <vt:lpstr>Experiment 1: 4 Types of Generalization</vt:lpstr>
      <vt:lpstr>Experiment 1: 4 Types of Generalization</vt:lpstr>
      <vt:lpstr>Experiment 2: Compare Different Models</vt:lpstr>
      <vt:lpstr>Experiment 2: Compare Different Models</vt:lpstr>
      <vt:lpstr>Experiment 3: Num of Training Tables</vt:lpstr>
      <vt:lpstr>Experiment 3: Num of Training Tables</vt:lpstr>
      <vt:lpstr>Experiment 4: Sample Imbalance</vt:lpstr>
      <vt:lpstr>Experiment 4: Sample Imbalance</vt:lpstr>
      <vt:lpstr>Experiment 5: Compare with Normal ICL</vt:lpstr>
      <vt:lpstr>Experiment 5: Compare with Normal ICL     -- ID hypothesis class generalization</vt:lpstr>
      <vt:lpstr>Experiment 6: Diversity on Pretraining Hypotheses</vt:lpstr>
      <vt:lpstr>Experiment 6: Diversity on Pretraining Hypotheses</vt:lpstr>
      <vt:lpstr>PowerPoint Presentation</vt:lpstr>
      <vt:lpstr>Background+: Similar Work</vt:lpstr>
      <vt:lpstr>Background+: Similar Work</vt:lpstr>
      <vt:lpstr>Background+: Similar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ZIQIAN LIN</dc:creator>
  <cp:lastModifiedBy>ZIQIAN LIN</cp:lastModifiedBy>
  <cp:revision>15</cp:revision>
  <dcterms:created xsi:type="dcterms:W3CDTF">2025-01-21T01:51:01Z</dcterms:created>
  <dcterms:modified xsi:type="dcterms:W3CDTF">2025-02-10T19:07:13Z</dcterms:modified>
</cp:coreProperties>
</file>